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4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687" r:id="rId2"/>
    <p:sldId id="668" r:id="rId3"/>
    <p:sldId id="669" r:id="rId4"/>
    <p:sldId id="706" r:id="rId5"/>
    <p:sldId id="700" r:id="rId6"/>
    <p:sldId id="701" r:id="rId7"/>
    <p:sldId id="756" r:id="rId8"/>
    <p:sldId id="703" r:id="rId9"/>
    <p:sldId id="759" r:id="rId10"/>
    <p:sldId id="715" r:id="rId11"/>
    <p:sldId id="753" r:id="rId12"/>
    <p:sldId id="754" r:id="rId13"/>
    <p:sldId id="712" r:id="rId14"/>
    <p:sldId id="758" r:id="rId15"/>
    <p:sldId id="707" r:id="rId16"/>
    <p:sldId id="306" r:id="rId17"/>
    <p:sldId id="392" r:id="rId18"/>
    <p:sldId id="709" r:id="rId19"/>
    <p:sldId id="718" r:id="rId20"/>
    <p:sldId id="719" r:id="rId21"/>
    <p:sldId id="760" r:id="rId22"/>
    <p:sldId id="720" r:id="rId23"/>
    <p:sldId id="721" r:id="rId24"/>
    <p:sldId id="723" r:id="rId25"/>
    <p:sldId id="724" r:id="rId26"/>
    <p:sldId id="761" r:id="rId27"/>
    <p:sldId id="755" r:id="rId28"/>
    <p:sldId id="725" r:id="rId29"/>
    <p:sldId id="727" r:id="rId30"/>
    <p:sldId id="728" r:id="rId31"/>
    <p:sldId id="729" r:id="rId32"/>
    <p:sldId id="731" r:id="rId33"/>
    <p:sldId id="762" r:id="rId34"/>
    <p:sldId id="750" r:id="rId35"/>
    <p:sldId id="739" r:id="rId36"/>
    <p:sldId id="740" r:id="rId37"/>
    <p:sldId id="752" r:id="rId38"/>
    <p:sldId id="732" r:id="rId39"/>
    <p:sldId id="733" r:id="rId40"/>
    <p:sldId id="735" r:id="rId41"/>
    <p:sldId id="734" r:id="rId42"/>
    <p:sldId id="736" r:id="rId43"/>
    <p:sldId id="737" r:id="rId44"/>
    <p:sldId id="730" r:id="rId45"/>
    <p:sldId id="738" r:id="rId46"/>
    <p:sldId id="741" r:id="rId47"/>
    <p:sldId id="742" r:id="rId48"/>
    <p:sldId id="743" r:id="rId49"/>
    <p:sldId id="751" r:id="rId50"/>
    <p:sldId id="744" r:id="rId51"/>
    <p:sldId id="745" r:id="rId52"/>
    <p:sldId id="746" r:id="rId53"/>
    <p:sldId id="747" r:id="rId54"/>
    <p:sldId id="748" r:id="rId55"/>
    <p:sldId id="749" r:id="rId56"/>
    <p:sldId id="331" r:id="rId5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  <a:srgbClr val="942093"/>
    <a:srgbClr val="0096FF"/>
    <a:srgbClr val="AAAAAA"/>
    <a:srgbClr val="FF9300"/>
    <a:srgbClr val="011893"/>
    <a:srgbClr val="008000"/>
    <a:srgbClr val="008F00"/>
    <a:srgbClr val="FF40FF"/>
    <a:srgbClr val="941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9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FB450-3C2F-444B-9D8A-00853E938C60}" type="datetimeFigureOut">
              <a:rPr lang="es-ES_tradnl" smtClean="0"/>
              <a:t>30/10/2020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8BF0D-A6A6-FD4D-A9E6-5DEC166F13E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7344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21189-4162-4095-A72D-97D1D0A4C38F}" type="datetime1">
              <a:rPr lang="es-CL" smtClean="0"/>
              <a:t>30-10-2020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0936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73A9-F609-4366-8CB2-D4C393F6FD2B}" type="datetime1">
              <a:rPr lang="es-CL" smtClean="0"/>
              <a:t>30-10-2020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4626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3A19F-DB7A-441A-B859-6E2BBEF27AD9}" type="datetime1">
              <a:rPr lang="es-CL" smtClean="0"/>
              <a:t>30-10-2020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336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7803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304801" y="-13915"/>
            <a:ext cx="10972420" cy="6885849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Shape 37"/>
          <p:cNvSpPr/>
          <p:nvPr/>
        </p:nvSpPr>
        <p:spPr>
          <a:xfrm>
            <a:off x="1" y="-13915"/>
            <a:ext cx="10972420" cy="6885849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117800" y="1191333"/>
            <a:ext cx="7098800" cy="64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117667" y="2006600"/>
            <a:ext cx="7098800" cy="3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▸"/>
              <a:defRPr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463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C988-3886-4209-952F-6F2351060C4F}" type="datetime1">
              <a:rPr lang="es-CL" smtClean="0"/>
              <a:t>30-10-2020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2385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F90-380B-4198-AAB4-EFE3F7E59A8E}" type="datetime1">
              <a:rPr lang="es-CL" smtClean="0"/>
              <a:t>30-10-2020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6195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B498-9DDE-410B-8204-6F21FFA6E274}" type="datetime1">
              <a:rPr lang="es-CL" smtClean="0"/>
              <a:t>30-10-2020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7754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F5E6-CD69-49CD-B7D6-2AEC969E30DA}" type="datetime1">
              <a:rPr lang="es-CL" smtClean="0"/>
              <a:t>30-10-2020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1783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C499-432E-4F9C-A348-9F1EBD53816F}" type="datetime1">
              <a:rPr lang="es-CL" smtClean="0"/>
              <a:t>30-10-2020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5183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2564-0253-46B2-8B97-04702F236E08}" type="datetime1">
              <a:rPr lang="es-CL" smtClean="0"/>
              <a:t>30-10-2020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094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5F27-AD8C-4F52-BAB6-7A4ECCF43A56}" type="datetime1">
              <a:rPr lang="es-CL" smtClean="0"/>
              <a:t>30-10-2020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793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418ED-4B89-441E-BDE8-0FDAD45DABC3}" type="datetime1">
              <a:rPr lang="es-CL" smtClean="0"/>
              <a:t>30-10-2020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733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BC72F-1C79-4B24-AFC2-4A1995B30CAF}" type="datetime1">
              <a:rPr lang="es-CL" smtClean="0"/>
              <a:t>30-10-2020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72148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1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3A05A9-7460-204F-98A2-87AD9098798B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4. Tabla Periódica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AEEBA65-F4E6-CA4F-BCBC-89B74A2B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23BCBB2-89CC-0445-9136-9A92FDEEB0B3}"/>
              </a:ext>
            </a:extLst>
          </p:cNvPr>
          <p:cNvSpPr txBox="1"/>
          <p:nvPr/>
        </p:nvSpPr>
        <p:spPr>
          <a:xfrm>
            <a:off x="4595746" y="340242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A1127F4-448C-6447-8B03-7268F7D92A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2" t="2296" r="2212" b="2176"/>
          <a:stretch/>
        </p:blipFill>
        <p:spPr>
          <a:xfrm>
            <a:off x="266218" y="668026"/>
            <a:ext cx="4143737" cy="56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82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82D8299-BF19-3F47-AD90-95E0DB4F0FCA}"/>
              </a:ext>
            </a:extLst>
          </p:cNvPr>
          <p:cNvSpPr txBox="1"/>
          <p:nvPr/>
        </p:nvSpPr>
        <p:spPr>
          <a:xfrm>
            <a:off x="223776" y="260648"/>
            <a:ext cx="8229600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Clasificacion de los Elementos</a:t>
            </a:r>
          </a:p>
          <a:p>
            <a:pPr algn="ctr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16 Rectángulo">
            <a:extLst>
              <a:ext uri="{FF2B5EF4-FFF2-40B4-BE49-F238E27FC236}">
                <a16:creationId xmlns:a16="http://schemas.microsoft.com/office/drawing/2014/main" id="{1FDBA447-EE2E-C04D-BDD6-6192B971B738}"/>
              </a:ext>
            </a:extLst>
          </p:cNvPr>
          <p:cNvSpPr/>
          <p:nvPr/>
        </p:nvSpPr>
        <p:spPr>
          <a:xfrm>
            <a:off x="1290824" y="1101865"/>
            <a:ext cx="3600400" cy="540000"/>
          </a:xfrm>
          <a:prstGeom prst="rect">
            <a:avLst/>
          </a:prstGeom>
          <a:solidFill>
            <a:srgbClr val="FF930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METALES</a:t>
            </a:r>
            <a:endParaRPr lang="es-CL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17 Rectángulo">
            <a:extLst>
              <a:ext uri="{FF2B5EF4-FFF2-40B4-BE49-F238E27FC236}">
                <a16:creationId xmlns:a16="http://schemas.microsoft.com/office/drawing/2014/main" id="{50C15DB5-5045-3A4B-B4C7-A79409ECEFFD}"/>
              </a:ext>
            </a:extLst>
          </p:cNvPr>
          <p:cNvSpPr/>
          <p:nvPr/>
        </p:nvSpPr>
        <p:spPr>
          <a:xfrm>
            <a:off x="5205278" y="1291012"/>
            <a:ext cx="4191000" cy="1080000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Lustre brillante, diversos colores pero en general la mayoría con tonalidad plateada</a:t>
            </a:r>
          </a:p>
        </p:txBody>
      </p:sp>
      <p:sp>
        <p:nvSpPr>
          <p:cNvPr id="9" name="18 Rectángulo">
            <a:extLst>
              <a:ext uri="{FF2B5EF4-FFF2-40B4-BE49-F238E27FC236}">
                <a16:creationId xmlns:a16="http://schemas.microsoft.com/office/drawing/2014/main" id="{9A377F2F-B377-3749-B5A0-7233ABF1F8C1}"/>
              </a:ext>
            </a:extLst>
          </p:cNvPr>
          <p:cNvSpPr/>
          <p:nvPr/>
        </p:nvSpPr>
        <p:spPr>
          <a:xfrm>
            <a:off x="5278502" y="3139834"/>
            <a:ext cx="4191000" cy="720000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general son moldeables y dúctiles</a:t>
            </a:r>
          </a:p>
        </p:txBody>
      </p:sp>
      <p:sp>
        <p:nvSpPr>
          <p:cNvPr id="10" name="20 Rectángulo">
            <a:extLst>
              <a:ext uri="{FF2B5EF4-FFF2-40B4-BE49-F238E27FC236}">
                <a16:creationId xmlns:a16="http://schemas.microsoft.com/office/drawing/2014/main" id="{DD3DA966-CAED-D645-8CB8-3B5C1EF0B4F3}"/>
              </a:ext>
            </a:extLst>
          </p:cNvPr>
          <p:cNvSpPr/>
          <p:nvPr/>
        </p:nvSpPr>
        <p:spPr>
          <a:xfrm>
            <a:off x="539440" y="1917700"/>
            <a:ext cx="4278560" cy="847859"/>
          </a:xfrm>
          <a:prstGeom prst="rect">
            <a:avLst/>
          </a:prstGeom>
          <a:solidFill>
            <a:srgbClr val="008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Buenos conductores del calor y la electricidad</a:t>
            </a:r>
          </a:p>
        </p:txBody>
      </p:sp>
      <p:sp>
        <p:nvSpPr>
          <p:cNvPr id="12" name="24 Rectángulo">
            <a:extLst>
              <a:ext uri="{FF2B5EF4-FFF2-40B4-BE49-F238E27FC236}">
                <a16:creationId xmlns:a16="http://schemas.microsoft.com/office/drawing/2014/main" id="{1202F2AC-7F4C-7746-996D-C1B70FAB238F}"/>
              </a:ext>
            </a:extLst>
          </p:cNvPr>
          <p:cNvSpPr/>
          <p:nvPr/>
        </p:nvSpPr>
        <p:spPr>
          <a:xfrm>
            <a:off x="539440" y="2883759"/>
            <a:ext cx="4278560" cy="720000"/>
          </a:xfrm>
          <a:prstGeom prst="rect">
            <a:avLst/>
          </a:prstGeom>
          <a:solidFill>
            <a:srgbClr val="008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Óxidos metálicos sólidos iónicos (básicos)</a:t>
            </a:r>
          </a:p>
        </p:txBody>
      </p:sp>
      <p:sp>
        <p:nvSpPr>
          <p:cNvPr id="13" name="25 Rectángulo">
            <a:extLst>
              <a:ext uri="{FF2B5EF4-FFF2-40B4-BE49-F238E27FC236}">
                <a16:creationId xmlns:a16="http://schemas.microsoft.com/office/drawing/2014/main" id="{77D4689D-7344-1640-B80B-67B3A820C51D}"/>
              </a:ext>
            </a:extLst>
          </p:cNvPr>
          <p:cNvSpPr/>
          <p:nvPr/>
        </p:nvSpPr>
        <p:spPr>
          <a:xfrm>
            <a:off x="539440" y="3721958"/>
            <a:ext cx="4278560" cy="719999"/>
          </a:xfrm>
          <a:prstGeom prst="rect">
            <a:avLst/>
          </a:prstGeom>
          <a:solidFill>
            <a:srgbClr val="008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Forman cationes en solución acuosa</a:t>
            </a:r>
          </a:p>
        </p:txBody>
      </p:sp>
      <p:sp>
        <p:nvSpPr>
          <p:cNvPr id="14" name="26 Rectángulo">
            <a:extLst>
              <a:ext uri="{FF2B5EF4-FFF2-40B4-BE49-F238E27FC236}">
                <a16:creationId xmlns:a16="http://schemas.microsoft.com/office/drawing/2014/main" id="{6A3B2695-932C-CC44-BE4D-07ED260038FF}"/>
              </a:ext>
            </a:extLst>
          </p:cNvPr>
          <p:cNvSpPr/>
          <p:nvPr/>
        </p:nvSpPr>
        <p:spPr>
          <a:xfrm>
            <a:off x="624024" y="1101865"/>
            <a:ext cx="533400" cy="540000"/>
          </a:xfrm>
          <a:prstGeom prst="rect">
            <a:avLst/>
          </a:prstGeom>
          <a:solidFill>
            <a:srgbClr val="FF93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endParaRPr lang="es-CL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pSp>
        <p:nvGrpSpPr>
          <p:cNvPr id="17" name="27 Grupo">
            <a:extLst>
              <a:ext uri="{FF2B5EF4-FFF2-40B4-BE49-F238E27FC236}">
                <a16:creationId xmlns:a16="http://schemas.microsoft.com/office/drawing/2014/main" id="{BCE2F5EE-F09D-234A-9BBB-26BF580F154B}"/>
              </a:ext>
            </a:extLst>
          </p:cNvPr>
          <p:cNvGrpSpPr/>
          <p:nvPr/>
        </p:nvGrpSpPr>
        <p:grpSpPr>
          <a:xfrm>
            <a:off x="539440" y="4829513"/>
            <a:ext cx="8892480" cy="1186145"/>
            <a:chOff x="152400" y="5290855"/>
            <a:chExt cx="8892480" cy="1186145"/>
          </a:xfrm>
        </p:grpSpPr>
        <p:pic>
          <p:nvPicPr>
            <p:cNvPr id="19" name="Picture 2" descr="http://upload.wikimedia.org/wikipedia/commons/thumb/9/92/Gallium_crystals.jpg/220px-Gallium_crystals.jpg">
              <a:extLst>
                <a:ext uri="{FF2B5EF4-FFF2-40B4-BE49-F238E27FC236}">
                  <a16:creationId xmlns:a16="http://schemas.microsoft.com/office/drawing/2014/main" id="{C2A7675D-92D5-FD49-9B80-6970EAA73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" y="5290855"/>
              <a:ext cx="1650287" cy="1186145"/>
            </a:xfrm>
            <a:prstGeom prst="rect">
              <a:avLst/>
            </a:prstGeom>
            <a:noFill/>
          </p:spPr>
        </p:pic>
        <p:pic>
          <p:nvPicPr>
            <p:cNvPr id="20" name="Picture 4" descr="http://upload.wikimedia.org/wikipedia/commons/thumb/5/5b/GoldNuggetUSGOV.jpg/220px-GoldNuggetUSGOV.jpg">
              <a:extLst>
                <a:ext uri="{FF2B5EF4-FFF2-40B4-BE49-F238E27FC236}">
                  <a16:creationId xmlns:a16="http://schemas.microsoft.com/office/drawing/2014/main" id="{359CBA79-E2BA-1B43-917F-28AB79CE0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52599" y="5290855"/>
              <a:ext cx="1694493" cy="1186145"/>
            </a:xfrm>
            <a:prstGeom prst="rect">
              <a:avLst/>
            </a:prstGeom>
            <a:noFill/>
          </p:spPr>
        </p:pic>
        <p:pic>
          <p:nvPicPr>
            <p:cNvPr id="21" name="Picture 6" descr="http://t3.gstatic.com/images?q=tbn:ANd9GcRs08HstbvuBfAS9GnCGeozA6oGK78f_FMUbWNB1Q96fKujexlRIA">
              <a:extLst>
                <a:ext uri="{FF2B5EF4-FFF2-40B4-BE49-F238E27FC236}">
                  <a16:creationId xmlns:a16="http://schemas.microsoft.com/office/drawing/2014/main" id="{20441995-9184-184A-8152-9BA4BC4FB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45160" y="5293948"/>
              <a:ext cx="1703482" cy="1165540"/>
            </a:xfrm>
            <a:prstGeom prst="rect">
              <a:avLst/>
            </a:prstGeom>
            <a:noFill/>
          </p:spPr>
        </p:pic>
        <p:pic>
          <p:nvPicPr>
            <p:cNvPr id="22" name="Picture 8" descr="http://upload.wikimedia.org/wikipedia/commons/5/5e/Assorted_United_States_coins.jpg">
              <a:extLst>
                <a:ext uri="{FF2B5EF4-FFF2-40B4-BE49-F238E27FC236}">
                  <a16:creationId xmlns:a16="http://schemas.microsoft.com/office/drawing/2014/main" id="{1BF32B83-0DA4-B849-9572-7FB6C44984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552999" y="5290855"/>
              <a:ext cx="1694493" cy="1186145"/>
            </a:xfrm>
            <a:prstGeom prst="rect">
              <a:avLst/>
            </a:prstGeom>
            <a:noFill/>
          </p:spPr>
        </p:pic>
        <p:pic>
          <p:nvPicPr>
            <p:cNvPr id="23" name="Picture 10" descr="http://t0.gstatic.com/images?q=tbn:ANd9GcSaltTVnFuJPclqfCKe_yebkzbEgTDm1c9AYApY3l3l6Qlxu0XR">
              <a:extLst>
                <a:ext uri="{FF2B5EF4-FFF2-40B4-BE49-F238E27FC236}">
                  <a16:creationId xmlns:a16="http://schemas.microsoft.com/office/drawing/2014/main" id="{3786153C-9535-E349-BF33-1FDBAA344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369129" y="5290856"/>
              <a:ext cx="1675751" cy="118614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704751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11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16 Rectángulo">
            <a:extLst>
              <a:ext uri="{FF2B5EF4-FFF2-40B4-BE49-F238E27FC236}">
                <a16:creationId xmlns:a16="http://schemas.microsoft.com/office/drawing/2014/main" id="{1FDBA447-EE2E-C04D-BDD6-6192B971B738}"/>
              </a:ext>
            </a:extLst>
          </p:cNvPr>
          <p:cNvSpPr/>
          <p:nvPr/>
        </p:nvSpPr>
        <p:spPr>
          <a:xfrm>
            <a:off x="1290824" y="1101865"/>
            <a:ext cx="3600400" cy="540000"/>
          </a:xfrm>
          <a:prstGeom prst="rect">
            <a:avLst/>
          </a:prstGeom>
          <a:solidFill>
            <a:srgbClr val="FF930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NO METALES</a:t>
            </a:r>
            <a:endParaRPr lang="es-CL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17 Rectángulo">
            <a:extLst>
              <a:ext uri="{FF2B5EF4-FFF2-40B4-BE49-F238E27FC236}">
                <a16:creationId xmlns:a16="http://schemas.microsoft.com/office/drawing/2014/main" id="{50C15DB5-5045-3A4B-B4C7-A79409ECEFFD}"/>
              </a:ext>
            </a:extLst>
          </p:cNvPr>
          <p:cNvSpPr/>
          <p:nvPr/>
        </p:nvSpPr>
        <p:spPr>
          <a:xfrm>
            <a:off x="5119824" y="1085097"/>
            <a:ext cx="4191000" cy="1080000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Sin lustre, diversos colores y apariencia opaca</a:t>
            </a:r>
          </a:p>
        </p:txBody>
      </p:sp>
      <p:sp>
        <p:nvSpPr>
          <p:cNvPr id="9" name="18 Rectángulo">
            <a:extLst>
              <a:ext uri="{FF2B5EF4-FFF2-40B4-BE49-F238E27FC236}">
                <a16:creationId xmlns:a16="http://schemas.microsoft.com/office/drawing/2014/main" id="{9A377F2F-B377-3749-B5A0-7233ABF1F8C1}"/>
              </a:ext>
            </a:extLst>
          </p:cNvPr>
          <p:cNvSpPr/>
          <p:nvPr/>
        </p:nvSpPr>
        <p:spPr>
          <a:xfrm>
            <a:off x="5278502" y="2709058"/>
            <a:ext cx="4191000" cy="980122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Sólidos quebradizos, algunos muy duros otros muy blandos</a:t>
            </a:r>
          </a:p>
        </p:txBody>
      </p:sp>
      <p:sp>
        <p:nvSpPr>
          <p:cNvPr id="10" name="20 Rectángulo">
            <a:extLst>
              <a:ext uri="{FF2B5EF4-FFF2-40B4-BE49-F238E27FC236}">
                <a16:creationId xmlns:a16="http://schemas.microsoft.com/office/drawing/2014/main" id="{DD3DA966-CAED-D645-8CB8-3B5C1EF0B4F3}"/>
              </a:ext>
            </a:extLst>
          </p:cNvPr>
          <p:cNvSpPr/>
          <p:nvPr/>
        </p:nvSpPr>
        <p:spPr>
          <a:xfrm>
            <a:off x="539440" y="1917700"/>
            <a:ext cx="4278560" cy="847859"/>
          </a:xfrm>
          <a:prstGeom prst="rect">
            <a:avLst/>
          </a:prstGeom>
          <a:solidFill>
            <a:srgbClr val="008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Malos conductores del calor y la electricidad</a:t>
            </a:r>
          </a:p>
        </p:txBody>
      </p:sp>
      <p:sp>
        <p:nvSpPr>
          <p:cNvPr id="12" name="24 Rectángulo">
            <a:extLst>
              <a:ext uri="{FF2B5EF4-FFF2-40B4-BE49-F238E27FC236}">
                <a16:creationId xmlns:a16="http://schemas.microsoft.com/office/drawing/2014/main" id="{1202F2AC-7F4C-7746-996D-C1B70FAB238F}"/>
              </a:ext>
            </a:extLst>
          </p:cNvPr>
          <p:cNvSpPr/>
          <p:nvPr/>
        </p:nvSpPr>
        <p:spPr>
          <a:xfrm>
            <a:off x="539440" y="2883759"/>
            <a:ext cx="4278560" cy="720000"/>
          </a:xfrm>
          <a:prstGeom prst="rect">
            <a:avLst/>
          </a:prstGeom>
          <a:solidFill>
            <a:srgbClr val="008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Óxidos no metálicos sólidos covalentes (ácidos)</a:t>
            </a:r>
          </a:p>
        </p:txBody>
      </p:sp>
      <p:sp>
        <p:nvSpPr>
          <p:cNvPr id="13" name="25 Rectángulo">
            <a:extLst>
              <a:ext uri="{FF2B5EF4-FFF2-40B4-BE49-F238E27FC236}">
                <a16:creationId xmlns:a16="http://schemas.microsoft.com/office/drawing/2014/main" id="{77D4689D-7344-1640-B80B-67B3A820C51D}"/>
              </a:ext>
            </a:extLst>
          </p:cNvPr>
          <p:cNvSpPr/>
          <p:nvPr/>
        </p:nvSpPr>
        <p:spPr>
          <a:xfrm>
            <a:off x="539440" y="3721958"/>
            <a:ext cx="4278560" cy="719999"/>
          </a:xfrm>
          <a:prstGeom prst="rect">
            <a:avLst/>
          </a:prstGeom>
          <a:solidFill>
            <a:srgbClr val="008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Forman aniones (oxianiones) en solución acuosa</a:t>
            </a:r>
          </a:p>
        </p:txBody>
      </p:sp>
      <p:sp>
        <p:nvSpPr>
          <p:cNvPr id="14" name="26 Rectángulo">
            <a:extLst>
              <a:ext uri="{FF2B5EF4-FFF2-40B4-BE49-F238E27FC236}">
                <a16:creationId xmlns:a16="http://schemas.microsoft.com/office/drawing/2014/main" id="{6A3B2695-932C-CC44-BE4D-07ED260038FF}"/>
              </a:ext>
            </a:extLst>
          </p:cNvPr>
          <p:cNvSpPr/>
          <p:nvPr/>
        </p:nvSpPr>
        <p:spPr>
          <a:xfrm>
            <a:off x="624024" y="1101865"/>
            <a:ext cx="533400" cy="540000"/>
          </a:xfrm>
          <a:prstGeom prst="rect">
            <a:avLst/>
          </a:prstGeom>
          <a:solidFill>
            <a:srgbClr val="FF93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lang="es-CL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4" name="Picture 2" descr="Resultado de imagen para no metales ejemplos">
            <a:extLst>
              <a:ext uri="{FF2B5EF4-FFF2-40B4-BE49-F238E27FC236}">
                <a16:creationId xmlns:a16="http://schemas.microsoft.com/office/drawing/2014/main" id="{8A190C5B-8512-D04A-959B-90EB3ABF4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1" t="17546" r="9296"/>
          <a:stretch/>
        </p:blipFill>
        <p:spPr bwMode="auto">
          <a:xfrm>
            <a:off x="874673" y="4903679"/>
            <a:ext cx="8815001" cy="162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bject 5">
            <a:extLst>
              <a:ext uri="{FF2B5EF4-FFF2-40B4-BE49-F238E27FC236}">
                <a16:creationId xmlns:a16="http://schemas.microsoft.com/office/drawing/2014/main" id="{42B6346F-3D91-1C4A-930C-DB8259629A33}"/>
              </a:ext>
            </a:extLst>
          </p:cNvPr>
          <p:cNvSpPr txBox="1"/>
          <p:nvPr/>
        </p:nvSpPr>
        <p:spPr>
          <a:xfrm>
            <a:off x="223776" y="260648"/>
            <a:ext cx="8229600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Clasificacion de los Elementos</a:t>
            </a:r>
          </a:p>
          <a:p>
            <a:pPr algn="ctr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45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16 Rectángulo">
            <a:extLst>
              <a:ext uri="{FF2B5EF4-FFF2-40B4-BE49-F238E27FC236}">
                <a16:creationId xmlns:a16="http://schemas.microsoft.com/office/drawing/2014/main" id="{1FDBA447-EE2E-C04D-BDD6-6192B971B738}"/>
              </a:ext>
            </a:extLst>
          </p:cNvPr>
          <p:cNvSpPr/>
          <p:nvPr/>
        </p:nvSpPr>
        <p:spPr>
          <a:xfrm>
            <a:off x="1290824" y="1101865"/>
            <a:ext cx="3600400" cy="540000"/>
          </a:xfrm>
          <a:prstGeom prst="rect">
            <a:avLst/>
          </a:prstGeom>
          <a:solidFill>
            <a:srgbClr val="FF930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METALOIDES</a:t>
            </a:r>
            <a:endParaRPr lang="es-CL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17 Rectángulo">
            <a:extLst>
              <a:ext uri="{FF2B5EF4-FFF2-40B4-BE49-F238E27FC236}">
                <a16:creationId xmlns:a16="http://schemas.microsoft.com/office/drawing/2014/main" id="{50C15DB5-5045-3A4B-B4C7-A79409ECEFFD}"/>
              </a:ext>
            </a:extLst>
          </p:cNvPr>
          <p:cNvSpPr/>
          <p:nvPr/>
        </p:nvSpPr>
        <p:spPr>
          <a:xfrm>
            <a:off x="5119824" y="1085097"/>
            <a:ext cx="4191000" cy="1080000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Propiedades intermedias entre metales y no metales</a:t>
            </a:r>
          </a:p>
        </p:txBody>
      </p:sp>
      <p:sp>
        <p:nvSpPr>
          <p:cNvPr id="9" name="18 Rectángulo">
            <a:extLst>
              <a:ext uri="{FF2B5EF4-FFF2-40B4-BE49-F238E27FC236}">
                <a16:creationId xmlns:a16="http://schemas.microsoft.com/office/drawing/2014/main" id="{9A377F2F-B377-3749-B5A0-7233ABF1F8C1}"/>
              </a:ext>
            </a:extLst>
          </p:cNvPr>
          <p:cNvSpPr/>
          <p:nvPr/>
        </p:nvSpPr>
        <p:spPr>
          <a:xfrm>
            <a:off x="5278502" y="2709058"/>
            <a:ext cx="4191000" cy="980122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Conductividad intermedia de electricidad y calor</a:t>
            </a:r>
          </a:p>
        </p:txBody>
      </p:sp>
      <p:sp>
        <p:nvSpPr>
          <p:cNvPr id="10" name="20 Rectángulo">
            <a:extLst>
              <a:ext uri="{FF2B5EF4-FFF2-40B4-BE49-F238E27FC236}">
                <a16:creationId xmlns:a16="http://schemas.microsoft.com/office/drawing/2014/main" id="{DD3DA966-CAED-D645-8CB8-3B5C1EF0B4F3}"/>
              </a:ext>
            </a:extLst>
          </p:cNvPr>
          <p:cNvSpPr/>
          <p:nvPr/>
        </p:nvSpPr>
        <p:spPr>
          <a:xfrm>
            <a:off x="539440" y="1917700"/>
            <a:ext cx="4278560" cy="847859"/>
          </a:xfrm>
          <a:prstGeom prst="rect">
            <a:avLst/>
          </a:prstGeom>
          <a:solidFill>
            <a:srgbClr val="008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Semi-conductores </a:t>
            </a:r>
          </a:p>
        </p:txBody>
      </p:sp>
      <p:sp>
        <p:nvSpPr>
          <p:cNvPr id="14" name="26 Rectángulo">
            <a:extLst>
              <a:ext uri="{FF2B5EF4-FFF2-40B4-BE49-F238E27FC236}">
                <a16:creationId xmlns:a16="http://schemas.microsoft.com/office/drawing/2014/main" id="{6A3B2695-932C-CC44-BE4D-07ED260038FF}"/>
              </a:ext>
            </a:extLst>
          </p:cNvPr>
          <p:cNvSpPr/>
          <p:nvPr/>
        </p:nvSpPr>
        <p:spPr>
          <a:xfrm>
            <a:off x="624024" y="1101865"/>
            <a:ext cx="533400" cy="540000"/>
          </a:xfrm>
          <a:prstGeom prst="rect">
            <a:avLst/>
          </a:prstGeom>
          <a:solidFill>
            <a:srgbClr val="FF93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endParaRPr lang="es-CL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pSp>
        <p:nvGrpSpPr>
          <p:cNvPr id="15" name="29 Grupo">
            <a:extLst>
              <a:ext uri="{FF2B5EF4-FFF2-40B4-BE49-F238E27FC236}">
                <a16:creationId xmlns:a16="http://schemas.microsoft.com/office/drawing/2014/main" id="{9EAFB917-622B-DD4C-9C96-32B65C80BC29}"/>
              </a:ext>
            </a:extLst>
          </p:cNvPr>
          <p:cNvGrpSpPr/>
          <p:nvPr/>
        </p:nvGrpSpPr>
        <p:grpSpPr>
          <a:xfrm>
            <a:off x="1157424" y="4233141"/>
            <a:ext cx="8712968" cy="2409056"/>
            <a:chOff x="179512" y="4005064"/>
            <a:chExt cx="8712968" cy="2409056"/>
          </a:xfrm>
        </p:grpSpPr>
        <p:pic>
          <p:nvPicPr>
            <p:cNvPr id="17" name="Picture 2" descr="http://upload.wikimedia.org/wikipedia/commons/thumb/2/23/Monokristalines_Silizium_f%C3%BCr_die_Waferherstellung.jpg/160px-Monokristalines_Silizium_f%C3%BCr_die_Waferherstellung.jpg">
              <a:extLst>
                <a:ext uri="{FF2B5EF4-FFF2-40B4-BE49-F238E27FC236}">
                  <a16:creationId xmlns:a16="http://schemas.microsoft.com/office/drawing/2014/main" id="{D2D757C6-BB15-6047-B3C1-06AB435A8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b="43492"/>
            <a:stretch>
              <a:fillRect/>
            </a:stretch>
          </p:blipFill>
          <p:spPr bwMode="auto">
            <a:xfrm>
              <a:off x="179512" y="4005064"/>
              <a:ext cx="2088232" cy="1872208"/>
            </a:xfrm>
            <a:prstGeom prst="rect">
              <a:avLst/>
            </a:prstGeom>
            <a:noFill/>
          </p:spPr>
        </p:pic>
        <p:sp>
          <p:nvSpPr>
            <p:cNvPr id="19" name="31 Rectángulo">
              <a:extLst>
                <a:ext uri="{FF2B5EF4-FFF2-40B4-BE49-F238E27FC236}">
                  <a16:creationId xmlns:a16="http://schemas.microsoft.com/office/drawing/2014/main" id="{14DABCC8-1033-B34C-BD94-4C426DEF0368}"/>
                </a:ext>
              </a:extLst>
            </p:cNvPr>
            <p:cNvSpPr/>
            <p:nvPr/>
          </p:nvSpPr>
          <p:spPr>
            <a:xfrm>
              <a:off x="611560" y="5877272"/>
              <a:ext cx="1219200" cy="53340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solidFill>
                    <a:schemeClr val="accent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Silicio</a:t>
              </a:r>
              <a:endParaRPr lang="es-CL" b="1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0" name="Picture 4" descr="http://upload.wikimedia.org/wikipedia/commons/thumb/2/2e/Boron_mNACTEC.jpg/250px-Boron_mNACTEC.jpg">
              <a:extLst>
                <a:ext uri="{FF2B5EF4-FFF2-40B4-BE49-F238E27FC236}">
                  <a16:creationId xmlns:a16="http://schemas.microsoft.com/office/drawing/2014/main" id="{77D73034-EFE5-4E48-A384-9466078D4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73063" y="4005064"/>
              <a:ext cx="2219417" cy="1872208"/>
            </a:xfrm>
            <a:prstGeom prst="rect">
              <a:avLst/>
            </a:prstGeom>
            <a:noFill/>
          </p:spPr>
        </p:pic>
        <p:sp>
          <p:nvSpPr>
            <p:cNvPr id="21" name="39 Rectángulo">
              <a:extLst>
                <a:ext uri="{FF2B5EF4-FFF2-40B4-BE49-F238E27FC236}">
                  <a16:creationId xmlns:a16="http://schemas.microsoft.com/office/drawing/2014/main" id="{4948940C-170B-3A4D-983E-486CA6871564}"/>
                </a:ext>
              </a:extLst>
            </p:cNvPr>
            <p:cNvSpPr/>
            <p:nvPr/>
          </p:nvSpPr>
          <p:spPr>
            <a:xfrm>
              <a:off x="7177119" y="5877272"/>
              <a:ext cx="1219200" cy="53340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solidFill>
                    <a:schemeClr val="accent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Boro </a:t>
              </a:r>
              <a:endParaRPr lang="es-CL" b="1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2" name="Picture 6" descr="http://upload.wikimedia.org/wikipedia/commons/thumb/5/5c/Antimony-4.jpg/250px-Antimony-4.jpg">
              <a:extLst>
                <a:ext uri="{FF2B5EF4-FFF2-40B4-BE49-F238E27FC236}">
                  <a16:creationId xmlns:a16="http://schemas.microsoft.com/office/drawing/2014/main" id="{56828947-41EF-4D48-A795-8723BE34E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27176" y="4005064"/>
              <a:ext cx="1828800" cy="1872208"/>
            </a:xfrm>
            <a:prstGeom prst="rect">
              <a:avLst/>
            </a:prstGeom>
            <a:noFill/>
          </p:spPr>
        </p:pic>
        <p:sp>
          <p:nvSpPr>
            <p:cNvPr id="23" name="43 Rectángulo">
              <a:extLst>
                <a:ext uri="{FF2B5EF4-FFF2-40B4-BE49-F238E27FC236}">
                  <a16:creationId xmlns:a16="http://schemas.microsoft.com/office/drawing/2014/main" id="{FAD4C5F4-6C28-6F40-862B-BEA572EC1714}"/>
                </a:ext>
              </a:extLst>
            </p:cNvPr>
            <p:cNvSpPr/>
            <p:nvPr/>
          </p:nvSpPr>
          <p:spPr>
            <a:xfrm>
              <a:off x="2599184" y="5880720"/>
              <a:ext cx="1600200" cy="53340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solidFill>
                    <a:schemeClr val="accent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Antimonio </a:t>
              </a:r>
              <a:endParaRPr lang="es-CL" b="1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5" name="Picture 8" descr="Grayish lustrous block with uneven cleaved surface">
              <a:extLst>
                <a:ext uri="{FF2B5EF4-FFF2-40B4-BE49-F238E27FC236}">
                  <a16:creationId xmlns:a16="http://schemas.microsoft.com/office/drawing/2014/main" id="{3499AF96-1707-2C46-9C63-26173181BF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67808" y="4005064"/>
              <a:ext cx="1905000" cy="1872208"/>
            </a:xfrm>
            <a:prstGeom prst="rect">
              <a:avLst/>
            </a:prstGeom>
            <a:noFill/>
          </p:spPr>
        </p:pic>
        <p:sp>
          <p:nvSpPr>
            <p:cNvPr id="26" name="45 Rectángulo">
              <a:extLst>
                <a:ext uri="{FF2B5EF4-FFF2-40B4-BE49-F238E27FC236}">
                  <a16:creationId xmlns:a16="http://schemas.microsoft.com/office/drawing/2014/main" id="{9C5073FA-83F7-DC4E-866B-A8DAA394DC3D}"/>
                </a:ext>
              </a:extLst>
            </p:cNvPr>
            <p:cNvSpPr/>
            <p:nvPr/>
          </p:nvSpPr>
          <p:spPr>
            <a:xfrm>
              <a:off x="4728592" y="5880720"/>
              <a:ext cx="1600200" cy="53340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solidFill>
                    <a:schemeClr val="accent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Germanio </a:t>
              </a:r>
              <a:endParaRPr lang="es-CL" b="1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7" name="object 5">
            <a:extLst>
              <a:ext uri="{FF2B5EF4-FFF2-40B4-BE49-F238E27FC236}">
                <a16:creationId xmlns:a16="http://schemas.microsoft.com/office/drawing/2014/main" id="{F9ED1269-1B8C-3140-8B90-A62C828DE5D8}"/>
              </a:ext>
            </a:extLst>
          </p:cNvPr>
          <p:cNvSpPr txBox="1"/>
          <p:nvPr/>
        </p:nvSpPr>
        <p:spPr>
          <a:xfrm>
            <a:off x="223776" y="260648"/>
            <a:ext cx="8229600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Clasificacion de los Elementos</a:t>
            </a:r>
          </a:p>
          <a:p>
            <a:pPr algn="ctr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983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13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82D8299-BF19-3F47-AD90-95E0DB4F0FCA}"/>
              </a:ext>
            </a:extLst>
          </p:cNvPr>
          <p:cNvSpPr txBox="1"/>
          <p:nvPr/>
        </p:nvSpPr>
        <p:spPr>
          <a:xfrm>
            <a:off x="223776" y="260648"/>
            <a:ext cx="8229600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Gases Nobles</a:t>
            </a: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3 CuadroTexto">
            <a:extLst>
              <a:ext uri="{FF2B5EF4-FFF2-40B4-BE49-F238E27FC236}">
                <a16:creationId xmlns:a16="http://schemas.microsoft.com/office/drawing/2014/main" id="{E7829B8E-BAC1-B84A-AB48-C924048F5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09" y="628303"/>
            <a:ext cx="8743950" cy="143885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tabLst>
                <a:tab pos="0" algn="l"/>
              </a:tabLst>
            </a:pP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Todos los gases nobles existen como especies monoatómicas. Sus átomos tienen llenos por completo los subniveles externos </a:t>
            </a:r>
            <a:r>
              <a:rPr lang="es-ES" altLang="es-CL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ns</a:t>
            </a: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y </a:t>
            </a:r>
            <a:r>
              <a:rPr lang="es-ES" altLang="es-CL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np</a:t>
            </a: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lo que les confiere una gran estabilidad.</a:t>
            </a:r>
          </a:p>
        </p:txBody>
      </p:sp>
      <p:pic>
        <p:nvPicPr>
          <p:cNvPr id="14" name="Picture 2" descr="http://e-ducativa.catedu.es/44700165/aula/archivos/repositorio/1000/1162/html/800px-Edelgase_in_Entladungsroehren.jpg">
            <a:extLst>
              <a:ext uri="{FF2B5EF4-FFF2-40B4-BE49-F238E27FC236}">
                <a16:creationId xmlns:a16="http://schemas.microsoft.com/office/drawing/2014/main" id="{FEAAA9DA-9CAD-B645-8CF9-80E6B3C2A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9313" y="2141292"/>
            <a:ext cx="6550496" cy="3709219"/>
          </a:xfrm>
          <a:prstGeom prst="rect">
            <a:avLst/>
          </a:prstGeom>
          <a:noFill/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1E5A82D-9D9C-4648-923D-CA3EDFB69F75}"/>
              </a:ext>
            </a:extLst>
          </p:cNvPr>
          <p:cNvSpPr/>
          <p:nvPr/>
        </p:nvSpPr>
        <p:spPr>
          <a:xfrm>
            <a:off x="1395037" y="5924645"/>
            <a:ext cx="65504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000" dirty="0">
                <a:solidFill>
                  <a:schemeClr val="accent5">
                    <a:lumMod val="75000"/>
                  </a:schemeClr>
                </a:solidFill>
              </a:rPr>
              <a:t>Tubos de descarga conteniendo gases nobles, excitados eléctricamente, mostrando la luz emitida</a:t>
            </a:r>
          </a:p>
        </p:txBody>
      </p:sp>
    </p:spTree>
    <p:extLst>
      <p:ext uri="{BB962C8B-B14F-4D97-AF65-F5344CB8AC3E}">
        <p14:creationId xmlns:p14="http://schemas.microsoft.com/office/powerpoint/2010/main" val="1476028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6324C29-5688-427C-BF5C-C625878AC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33" y="710207"/>
            <a:ext cx="8355172" cy="5787358"/>
          </a:xfrm>
          <a:prstGeom prst="rect">
            <a:avLst/>
          </a:prstGeom>
        </p:spPr>
      </p:pic>
      <p:sp>
        <p:nvSpPr>
          <p:cNvPr id="12" name="Text Box 79">
            <a:extLst>
              <a:ext uri="{FF2B5EF4-FFF2-40B4-BE49-F238E27FC236}">
                <a16:creationId xmlns:a16="http://schemas.microsoft.com/office/drawing/2014/main" id="{7016FB08-CFCC-4CEA-B00A-F21A790EC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848" y="200477"/>
            <a:ext cx="8355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altLang="es-CL" sz="2400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</a:rPr>
              <a:t>CONFIGURACIÓN</a:t>
            </a:r>
            <a:r>
              <a:rPr kumimoji="0" lang="en-US" altLang="es-CL" sz="2400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</a:rPr>
              <a:t> ELECTRÓNICA DE LOS ELEMENTOS</a:t>
            </a:r>
          </a:p>
        </p:txBody>
      </p:sp>
    </p:spTree>
    <p:extLst>
      <p:ext uri="{BB962C8B-B14F-4D97-AF65-F5344CB8AC3E}">
        <p14:creationId xmlns:p14="http://schemas.microsoft.com/office/powerpoint/2010/main" val="3417505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15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EFEB5739-4EE1-AE44-A74F-4EDEFAD8C496}"/>
              </a:ext>
            </a:extLst>
          </p:cNvPr>
          <p:cNvSpPr txBox="1"/>
          <p:nvPr/>
        </p:nvSpPr>
        <p:spPr>
          <a:xfrm>
            <a:off x="0" y="432488"/>
            <a:ext cx="9525965" cy="51552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Electrones de Valencia</a:t>
            </a:r>
          </a:p>
          <a:p>
            <a:pPr algn="ctr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18 CuadroTexto">
            <a:extLst>
              <a:ext uri="{FF2B5EF4-FFF2-40B4-BE49-F238E27FC236}">
                <a16:creationId xmlns:a16="http://schemas.microsoft.com/office/drawing/2014/main" id="{0C3CB940-13EE-1543-9DD5-9F9274C65CDA}"/>
              </a:ext>
            </a:extLst>
          </p:cNvPr>
          <p:cNvSpPr txBox="1"/>
          <p:nvPr/>
        </p:nvSpPr>
        <p:spPr>
          <a:xfrm>
            <a:off x="95955" y="1191334"/>
            <a:ext cx="8965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¿Cómo se determinan los electrones de valencia o la capa de valencia?</a:t>
            </a:r>
          </a:p>
        </p:txBody>
      </p:sp>
      <p:sp>
        <p:nvSpPr>
          <p:cNvPr id="13" name="24 Rectángulo">
            <a:extLst>
              <a:ext uri="{FF2B5EF4-FFF2-40B4-BE49-F238E27FC236}">
                <a16:creationId xmlns:a16="http://schemas.microsoft.com/office/drawing/2014/main" id="{65444367-7CBB-CB4F-9ABC-4DDB0B665743}"/>
              </a:ext>
            </a:extLst>
          </p:cNvPr>
          <p:cNvSpPr/>
          <p:nvPr/>
        </p:nvSpPr>
        <p:spPr>
          <a:xfrm>
            <a:off x="393699" y="1982082"/>
            <a:ext cx="3110259" cy="400110"/>
          </a:xfrm>
          <a:prstGeom prst="rect">
            <a:avLst/>
          </a:prstGeom>
          <a:solidFill>
            <a:srgbClr val="FF9300"/>
          </a:solidFill>
          <a:ln w="28575"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s-C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Ultimo nivel energético</a:t>
            </a:r>
          </a:p>
        </p:txBody>
      </p:sp>
      <p:sp>
        <p:nvSpPr>
          <p:cNvPr id="14" name="25 Rectángulo">
            <a:extLst>
              <a:ext uri="{FF2B5EF4-FFF2-40B4-BE49-F238E27FC236}">
                <a16:creationId xmlns:a16="http://schemas.microsoft.com/office/drawing/2014/main" id="{E662A318-1014-0C43-B494-F338EF9B523F}"/>
              </a:ext>
            </a:extLst>
          </p:cNvPr>
          <p:cNvSpPr/>
          <p:nvPr/>
        </p:nvSpPr>
        <p:spPr>
          <a:xfrm>
            <a:off x="4578917" y="1979526"/>
            <a:ext cx="4712815" cy="400110"/>
          </a:xfrm>
          <a:prstGeom prst="rect">
            <a:avLst/>
          </a:prstGeom>
          <a:solidFill>
            <a:srgbClr val="008000"/>
          </a:solidFill>
          <a:ln w="28575"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s-C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Donde se colocó al ultimo electrón</a:t>
            </a:r>
          </a:p>
        </p:txBody>
      </p:sp>
      <p:sp>
        <p:nvSpPr>
          <p:cNvPr id="17" name="27 Rectángulo">
            <a:extLst>
              <a:ext uri="{FF2B5EF4-FFF2-40B4-BE49-F238E27FC236}">
                <a16:creationId xmlns:a16="http://schemas.microsoft.com/office/drawing/2014/main" id="{B254A472-B965-EA4D-97EE-BB2DB7FA79DC}"/>
              </a:ext>
            </a:extLst>
          </p:cNvPr>
          <p:cNvSpPr/>
          <p:nvPr/>
        </p:nvSpPr>
        <p:spPr>
          <a:xfrm>
            <a:off x="673835" y="2931612"/>
            <a:ext cx="8865358" cy="1323439"/>
          </a:xfrm>
          <a:prstGeom prst="rect">
            <a:avLst/>
          </a:prstGeom>
          <a:ln w="28575">
            <a:noFill/>
          </a:ln>
        </p:spPr>
        <p:txBody>
          <a:bodyPr wrap="square" anchor="ctr">
            <a:spAutoFit/>
          </a:bodyPr>
          <a:lstStyle/>
          <a:p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 1: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Determinar la capa de valencia del Magnesio (Mg):</a:t>
            </a:r>
          </a:p>
          <a:p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s-ES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12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Mg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1s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2s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2p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3s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</a:t>
            </a:r>
            <a:r>
              <a:rPr lang="es-ES" sz="20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	</a:t>
            </a:r>
            <a:r>
              <a:rPr lang="es-ES" sz="20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CAPA DE VALENCIA: 3s</a:t>
            </a:r>
            <a:r>
              <a:rPr lang="es-ES" sz="2000" b="1" baseline="30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</a:p>
          <a:p>
            <a:endParaRPr lang="es-ES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" name="28 Rectángulo">
            <a:extLst>
              <a:ext uri="{FF2B5EF4-FFF2-40B4-BE49-F238E27FC236}">
                <a16:creationId xmlns:a16="http://schemas.microsoft.com/office/drawing/2014/main" id="{F9E2E270-DDE8-6B44-AA17-4F65F442ACA8}"/>
              </a:ext>
            </a:extLst>
          </p:cNvPr>
          <p:cNvSpPr/>
          <p:nvPr/>
        </p:nvSpPr>
        <p:spPr>
          <a:xfrm>
            <a:off x="3084773" y="3452497"/>
            <a:ext cx="629977" cy="4572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</p:txBody>
      </p:sp>
      <p:sp>
        <p:nvSpPr>
          <p:cNvPr id="27" name="31 Rectángulo">
            <a:extLst>
              <a:ext uri="{FF2B5EF4-FFF2-40B4-BE49-F238E27FC236}">
                <a16:creationId xmlns:a16="http://schemas.microsoft.com/office/drawing/2014/main" id="{216B3B12-30D1-4141-9FE5-DC86EB7FF577}"/>
              </a:ext>
            </a:extLst>
          </p:cNvPr>
          <p:cNvSpPr/>
          <p:nvPr/>
        </p:nvSpPr>
        <p:spPr>
          <a:xfrm>
            <a:off x="673835" y="4609817"/>
            <a:ext cx="7597080" cy="1323439"/>
          </a:xfrm>
          <a:prstGeom prst="rect">
            <a:avLst/>
          </a:prstGeom>
          <a:ln w="28575">
            <a:noFill/>
          </a:ln>
        </p:spPr>
        <p:txBody>
          <a:bodyPr wrap="square" anchor="ctr">
            <a:spAutoFit/>
          </a:bodyPr>
          <a:lstStyle/>
          <a:p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 2: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Determinar la capa de valencia del flúor (F):</a:t>
            </a:r>
          </a:p>
          <a:p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s-ES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9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1s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2s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            </a:t>
            </a:r>
            <a:r>
              <a:rPr lang="es-ES" sz="20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CAPA DE VALENCIA: 2s</a:t>
            </a:r>
            <a:r>
              <a:rPr lang="es-ES" sz="2000" b="1" baseline="30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 </a:t>
            </a:r>
            <a:r>
              <a:rPr lang="es-ES" sz="20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lang="es-ES" sz="2000" b="1" baseline="30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</a:p>
          <a:p>
            <a:r>
              <a:rPr lang="es-ES" sz="20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				</a:t>
            </a:r>
            <a:endParaRPr lang="es-ES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8" name="32 Rectángulo">
            <a:extLst>
              <a:ext uri="{FF2B5EF4-FFF2-40B4-BE49-F238E27FC236}">
                <a16:creationId xmlns:a16="http://schemas.microsoft.com/office/drawing/2014/main" id="{AC7C8344-8EA2-CB43-9C7C-964A70722E87}"/>
              </a:ext>
            </a:extLst>
          </p:cNvPr>
          <p:cNvSpPr/>
          <p:nvPr/>
        </p:nvSpPr>
        <p:spPr>
          <a:xfrm>
            <a:off x="1644027" y="5209466"/>
            <a:ext cx="1440745" cy="4572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2592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16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2027436" y="2931560"/>
            <a:ext cx="7780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Ejercicios</a:t>
            </a:r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 </a:t>
            </a:r>
          </a:p>
        </p:txBody>
      </p:sp>
      <p:grpSp>
        <p:nvGrpSpPr>
          <p:cNvPr id="4" name="Shape 257">
            <a:extLst>
              <a:ext uri="{FF2B5EF4-FFF2-40B4-BE49-F238E27FC236}">
                <a16:creationId xmlns:a16="http://schemas.microsoft.com/office/drawing/2014/main" id="{04B9F9FE-CAD3-B543-8CDF-E1698D657268}"/>
              </a:ext>
            </a:extLst>
          </p:cNvPr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5" name="Shape 258">
              <a:extLst>
                <a:ext uri="{FF2B5EF4-FFF2-40B4-BE49-F238E27FC236}">
                  <a16:creationId xmlns:a16="http://schemas.microsoft.com/office/drawing/2014/main" id="{3E8DF75F-16CC-044D-B3EB-21E22FDE5D7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Shape 259">
              <a:extLst>
                <a:ext uri="{FF2B5EF4-FFF2-40B4-BE49-F238E27FC236}">
                  <a16:creationId xmlns:a16="http://schemas.microsoft.com/office/drawing/2014/main" id="{00E51DBF-8113-B84A-A35D-3F18272B4179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Shape 260">
              <a:extLst>
                <a:ext uri="{FF2B5EF4-FFF2-40B4-BE49-F238E27FC236}">
                  <a16:creationId xmlns:a16="http://schemas.microsoft.com/office/drawing/2014/main" id="{05CBC384-9B02-6C47-A556-79B0CE94ACE9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261">
              <a:extLst>
                <a:ext uri="{FF2B5EF4-FFF2-40B4-BE49-F238E27FC236}">
                  <a16:creationId xmlns:a16="http://schemas.microsoft.com/office/drawing/2014/main" id="{7CB79486-E909-DD4B-8865-6C314698F68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262">
              <a:extLst>
                <a:ext uri="{FF2B5EF4-FFF2-40B4-BE49-F238E27FC236}">
                  <a16:creationId xmlns:a16="http://schemas.microsoft.com/office/drawing/2014/main" id="{BAF265E0-CBE6-4040-907F-05F1F377C216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263">
              <a:extLst>
                <a:ext uri="{FF2B5EF4-FFF2-40B4-BE49-F238E27FC236}">
                  <a16:creationId xmlns:a16="http://schemas.microsoft.com/office/drawing/2014/main" id="{86187FDB-D2A0-B342-A64D-09F3799BCEDF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264">
              <a:extLst>
                <a:ext uri="{FF2B5EF4-FFF2-40B4-BE49-F238E27FC236}">
                  <a16:creationId xmlns:a16="http://schemas.microsoft.com/office/drawing/2014/main" id="{82924474-FA90-8C42-A57C-5842FE291D36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Shape 265">
              <a:extLst>
                <a:ext uri="{FF2B5EF4-FFF2-40B4-BE49-F238E27FC236}">
                  <a16:creationId xmlns:a16="http://schemas.microsoft.com/office/drawing/2014/main" id="{D426B43C-121B-804D-A231-BA36FA3616A2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Shape 266">
              <a:extLst>
                <a:ext uri="{FF2B5EF4-FFF2-40B4-BE49-F238E27FC236}">
                  <a16:creationId xmlns:a16="http://schemas.microsoft.com/office/drawing/2014/main" id="{00D2FF67-53FB-234F-B3A8-8CFDF5C33ECF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Shape 267">
              <a:extLst>
                <a:ext uri="{FF2B5EF4-FFF2-40B4-BE49-F238E27FC236}">
                  <a16:creationId xmlns:a16="http://schemas.microsoft.com/office/drawing/2014/main" id="{3F48E860-50C8-9B4E-B0BD-C55D0C2FE270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Shape 268">
              <a:extLst>
                <a:ext uri="{FF2B5EF4-FFF2-40B4-BE49-F238E27FC236}">
                  <a16:creationId xmlns:a16="http://schemas.microsoft.com/office/drawing/2014/main" id="{AC1A6B39-DB16-724E-A189-8011253BEA2F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99CD3962-A5A0-C64A-8119-D3E86C56A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706" y="135466"/>
            <a:ext cx="2116765" cy="10583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EDF3DE1-6E33-5E45-ACB1-8B57259C40A1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4. </a:t>
            </a:r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Tabla</a:t>
            </a:r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 </a:t>
            </a:r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Periódica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25EB15A-61D3-1043-BB9E-729A71D56244}"/>
              </a:ext>
            </a:extLst>
          </p:cNvPr>
          <p:cNvSpPr txBox="1"/>
          <p:nvPr/>
        </p:nvSpPr>
        <p:spPr>
          <a:xfrm>
            <a:off x="399772" y="317313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3758980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17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38" y="245730"/>
            <a:ext cx="8991799" cy="106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.-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Determine la capa de valencia, el grupo y el periodo al que pertenecen los siguientes elementos:</a:t>
            </a: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4" name="19 CuadroTexto">
            <a:extLst>
              <a:ext uri="{FF2B5EF4-FFF2-40B4-BE49-F238E27FC236}">
                <a16:creationId xmlns:a16="http://schemas.microsoft.com/office/drawing/2014/main" id="{6A7D4633-326D-254E-B60E-68E75D546A73}"/>
              </a:ext>
            </a:extLst>
          </p:cNvPr>
          <p:cNvSpPr txBox="1"/>
          <p:nvPr/>
        </p:nvSpPr>
        <p:spPr>
          <a:xfrm>
            <a:off x="917575" y="1376715"/>
            <a:ext cx="2659262" cy="513217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s-CL"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Berilio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Oxigeno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Fosforo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Calcio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Vanadio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Cinc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Arsénico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Cesio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Praseodimio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Einstenio </a:t>
            </a:r>
          </a:p>
        </p:txBody>
      </p:sp>
    </p:spTree>
    <p:extLst>
      <p:ext uri="{BB962C8B-B14F-4D97-AF65-F5344CB8AC3E}">
        <p14:creationId xmlns:p14="http://schemas.microsoft.com/office/powerpoint/2010/main" val="3305850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18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3A05A9-7460-204F-98A2-87AD9098798B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4. Tabla Periódica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AEEBA65-F4E6-CA4F-BCBC-89B74A2B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23BCBB2-89CC-0445-9136-9A92FDEEB0B3}"/>
              </a:ext>
            </a:extLst>
          </p:cNvPr>
          <p:cNvSpPr txBox="1"/>
          <p:nvPr/>
        </p:nvSpPr>
        <p:spPr>
          <a:xfrm>
            <a:off x="4595746" y="340242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A1127F4-448C-6447-8B03-7268F7D92A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2" t="2296" r="2212" b="2176"/>
          <a:stretch/>
        </p:blipFill>
        <p:spPr>
          <a:xfrm>
            <a:off x="266218" y="668026"/>
            <a:ext cx="4143737" cy="56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19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2D4861EC-DB72-8342-A732-E7C0DF24B952}"/>
              </a:ext>
            </a:extLst>
          </p:cNvPr>
          <p:cNvSpPr txBox="1"/>
          <p:nvPr/>
        </p:nvSpPr>
        <p:spPr>
          <a:xfrm>
            <a:off x="394010" y="533315"/>
            <a:ext cx="8229600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Propiedades Periódicas</a:t>
            </a: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AAE9230-FFCB-9F47-B2A0-C45829C32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21" y="2594168"/>
            <a:ext cx="5249077" cy="166966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anchor="ctr"/>
          <a:lstStyle/>
          <a:p>
            <a:pPr algn="just">
              <a:lnSpc>
                <a:spcPct val="150000"/>
              </a:lnSpc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Son propiedades que presentan los elementos químicos y que se repiten secuencialmente en la tabla periódica. </a:t>
            </a:r>
            <a:endParaRPr lang="es-ES_tradn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563A436-911E-1341-98A9-F7AB2F9E5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5120" y="2438400"/>
            <a:ext cx="3656980" cy="468000"/>
          </a:xfrm>
          <a:prstGeom prst="rect">
            <a:avLst/>
          </a:prstGeom>
          <a:solidFill>
            <a:srgbClr val="FF93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Radio atómico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9BBB4FE-653F-3A4F-8A5A-C8B242E10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5120" y="3037200"/>
            <a:ext cx="3656980" cy="468000"/>
          </a:xfrm>
          <a:prstGeom prst="rect">
            <a:avLst/>
          </a:prstGeom>
          <a:solidFill>
            <a:srgbClr val="01189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Radio iónico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19298D-DF39-F644-9640-F032A813A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5120" y="3641864"/>
            <a:ext cx="3656980" cy="468000"/>
          </a:xfrm>
          <a:prstGeom prst="rect">
            <a:avLst/>
          </a:prstGeom>
          <a:solidFill>
            <a:srgbClr val="94209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Potencial de ionización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48E40DB3-934D-DA4A-ACCD-F77271BA9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5120" y="4253984"/>
            <a:ext cx="3656980" cy="468000"/>
          </a:xfrm>
          <a:prstGeom prst="rect">
            <a:avLst/>
          </a:prstGeom>
          <a:solidFill>
            <a:srgbClr val="0096FF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Electroafinidad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6023B7E5-2FFC-9C4E-96C0-2B8699A7F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5120" y="4866000"/>
            <a:ext cx="3656980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Electronegatividad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DE794055-E544-4848-A74A-F912B6553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055" y="2438400"/>
            <a:ext cx="548547" cy="468000"/>
          </a:xfrm>
          <a:prstGeom prst="rect">
            <a:avLst/>
          </a:prstGeom>
          <a:solidFill>
            <a:srgbClr val="FF93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AFEF88DC-CC7D-864D-8319-94BF54C6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055" y="3031222"/>
            <a:ext cx="548547" cy="468000"/>
          </a:xfrm>
          <a:prstGeom prst="rect">
            <a:avLst/>
          </a:prstGeom>
          <a:solidFill>
            <a:srgbClr val="01189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EA4848D-FCDE-094E-AC72-EAF5E995C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055" y="3641864"/>
            <a:ext cx="548547" cy="468000"/>
          </a:xfrm>
          <a:prstGeom prst="rect">
            <a:avLst/>
          </a:prstGeom>
          <a:solidFill>
            <a:srgbClr val="94209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5C1BA2A5-E144-6A44-B144-8AA97222E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055" y="4248006"/>
            <a:ext cx="548547" cy="468000"/>
          </a:xfrm>
          <a:prstGeom prst="rect">
            <a:avLst/>
          </a:prstGeom>
          <a:solidFill>
            <a:srgbClr val="0096FF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6AA88B86-1B1E-FD40-815B-8CB3759F8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055" y="4866000"/>
            <a:ext cx="548547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D8A87A5F-DDB7-264F-81E8-D412C37F2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5120" y="1894200"/>
            <a:ext cx="3656980" cy="46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Carga nuclear efectiva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652CE4DD-A152-BE48-B6DF-FCDB20765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055" y="1888222"/>
            <a:ext cx="548547" cy="46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82886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2 CuadroTexto">
            <a:extLst>
              <a:ext uri="{FF2B5EF4-FFF2-40B4-BE49-F238E27FC236}">
                <a16:creationId xmlns:a16="http://schemas.microsoft.com/office/drawing/2014/main" id="{F5317D5E-C742-7643-A0AE-9043964E3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772" y="1285071"/>
            <a:ext cx="9025396" cy="374718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Cuando a principios del siglo XIX se midieron las masas atómicas de una gran cantidad de elementos, se observó que ciertas propiedades variaban periódicamente en relación a su masa.</a:t>
            </a:r>
          </a:p>
          <a:p>
            <a:pPr marL="9525" indent="53975" algn="just">
              <a:lnSpc>
                <a:spcPct val="150000"/>
              </a:lnSpc>
              <a:defRPr/>
            </a:pPr>
            <a:endParaRPr lang="es-MX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 esa manera, hubo diversos intentos de agrupar los elementos, todos ellos usando la masa atómica como criterio de orden y reactividad química. </a:t>
            </a:r>
          </a:p>
          <a:p>
            <a:pPr marL="9525" indent="53975" algn="just">
              <a:lnSpc>
                <a:spcPct val="150000"/>
              </a:lnSpc>
              <a:defRPr/>
            </a:pPr>
            <a:endParaRPr lang="es-MX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3" name="15 Rectángulo">
            <a:extLst>
              <a:ext uri="{FF2B5EF4-FFF2-40B4-BE49-F238E27FC236}">
                <a16:creationId xmlns:a16="http://schemas.microsoft.com/office/drawing/2014/main" id="{88DE25B8-9FC9-4943-A56E-860131DC5F10}"/>
              </a:ext>
            </a:extLst>
          </p:cNvPr>
          <p:cNvSpPr/>
          <p:nvPr/>
        </p:nvSpPr>
        <p:spPr>
          <a:xfrm>
            <a:off x="402772" y="271177"/>
            <a:ext cx="8271169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Primeras Clasificaciones Periódicas</a:t>
            </a:r>
          </a:p>
        </p:txBody>
      </p:sp>
    </p:spTree>
    <p:extLst>
      <p:ext uri="{BB962C8B-B14F-4D97-AF65-F5344CB8AC3E}">
        <p14:creationId xmlns:p14="http://schemas.microsoft.com/office/powerpoint/2010/main" val="2046439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094539AC-D437-CD40-8EA1-1059360F779A}"/>
              </a:ext>
            </a:extLst>
          </p:cNvPr>
          <p:cNvSpPr txBox="1"/>
          <p:nvPr/>
        </p:nvSpPr>
        <p:spPr>
          <a:xfrm>
            <a:off x="223776" y="260648"/>
            <a:ext cx="8229600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Carga Nuclear Efectiva (Z* o </a:t>
            </a:r>
            <a:r>
              <a:rPr lang="es-CL" sz="28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Z</a:t>
            </a:r>
            <a:r>
              <a:rPr lang="es-CL" sz="2800" b="1" baseline="-25000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ef</a:t>
            </a:r>
            <a:r>
              <a:rPr lang="es-CL" sz="28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</a:p>
          <a:p>
            <a:pPr algn="ctr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C493521-72DD-E54E-873E-6B599F6BAA4F}"/>
              </a:ext>
            </a:extLst>
          </p:cNvPr>
          <p:cNvSpPr txBox="1">
            <a:spLocks noChangeArrowheads="1"/>
          </p:cNvSpPr>
          <p:nvPr/>
        </p:nvSpPr>
        <p:spPr>
          <a:xfrm>
            <a:off x="339766" y="1239778"/>
            <a:ext cx="8828520" cy="4747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la carga real que mantiene unido a un e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al núcleo.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_tradn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Depende de:</a:t>
            </a:r>
          </a:p>
          <a:p>
            <a:pPr marL="914400" lvl="1" indent="-457200" algn="just">
              <a:buFont typeface="Wingdings" pitchFamily="2" charset="2"/>
              <a:buChar char="ü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Carga nuclear (</a:t>
            </a:r>
            <a:r>
              <a:rPr lang="es-ES_tradnl" altLang="es-C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Z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</a:p>
          <a:p>
            <a:pPr marL="914400" lvl="1" indent="-457200" algn="just">
              <a:buFont typeface="Wingdings" pitchFamily="2" charset="2"/>
              <a:buChar char="ü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Efecto pantalla (apantallamiento) (</a:t>
            </a:r>
            <a:r>
              <a:rPr lang="es-ES_tradnl" altLang="es-C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de e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interiores o repulsión electrónica. </a:t>
            </a:r>
          </a:p>
          <a:p>
            <a:pPr lvl="1" algn="just"/>
            <a:endParaRPr lang="es-ES_tradn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Ambos efectos son contrapuestos:</a:t>
            </a:r>
          </a:p>
          <a:p>
            <a:pPr marL="914400" lvl="1" indent="-457200" algn="just">
              <a:buFont typeface="Wingdings" pitchFamily="2" charset="2"/>
              <a:buChar char="ü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 mayor  </a:t>
            </a:r>
            <a:r>
              <a:rPr lang="es-ES_tradnl" altLang="es-C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Z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mayor</a:t>
            </a:r>
            <a:r>
              <a:rPr lang="es-ES_tradnl" altLang="es-C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Z</a:t>
            </a:r>
            <a:r>
              <a:rPr lang="es-ES_tradnl" altLang="es-CL" sz="2000" i="1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*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  <a:p>
            <a:pPr marL="914400" lvl="1" indent="-457200" algn="just">
              <a:buFont typeface="Wingdings" pitchFamily="2" charset="2"/>
              <a:buChar char="ü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 mayor apantallamiento menor </a:t>
            </a:r>
            <a:r>
              <a:rPr lang="es-ES_tradnl" altLang="es-C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Z</a:t>
            </a:r>
            <a:r>
              <a:rPr lang="es-ES_tradnl" altLang="es-CL" sz="2000" i="1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*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 </a:t>
            </a:r>
          </a:p>
          <a:p>
            <a:pPr marL="914400" lvl="1" indent="-457200" algn="just">
              <a:buFont typeface="Courier New" panose="02070309020205020404" pitchFamily="49" charset="0"/>
              <a:buChar char="o"/>
            </a:pPr>
            <a:endParaRPr lang="es-ES_tradn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Así consideraremos que: </a:t>
            </a:r>
            <a:endParaRPr lang="es-ES_tradn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_tradnl" altLang="es-CL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1 Objeto">
            <a:extLst>
              <a:ext uri="{FF2B5EF4-FFF2-40B4-BE49-F238E27FC236}">
                <a16:creationId xmlns:a16="http://schemas.microsoft.com/office/drawing/2014/main" id="{01F712CF-BFA3-A848-B9CB-AE79E1BBDA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315070"/>
              </p:ext>
            </p:extLst>
          </p:nvPr>
        </p:nvGraphicFramePr>
        <p:xfrm>
          <a:off x="5274535" y="5632490"/>
          <a:ext cx="186213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Equation" r:id="rId4" imgW="723272" imgH="177646" progId="Equation.DSMT4">
                  <p:embed/>
                </p:oleObj>
              </mc:Choice>
              <mc:Fallback>
                <p:oleObj name="Equation" r:id="rId4" imgW="723272" imgH="177646" progId="Equation.DSMT4">
                  <p:embed/>
                  <p:pic>
                    <p:nvPicPr>
                      <p:cNvPr id="2" name="1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4535" y="5632490"/>
                        <a:ext cx="1862138" cy="4667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rgbClr val="FF9933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4071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009027-D285-41F6-B760-0D25F1F06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64" y="1267507"/>
            <a:ext cx="8076619" cy="474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94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5" name="Rectangle 1027">
            <a:extLst>
              <a:ext uri="{FF2B5EF4-FFF2-40B4-BE49-F238E27FC236}">
                <a16:creationId xmlns:a16="http://schemas.microsoft.com/office/drawing/2014/main" id="{A675020D-BEE5-5C4B-89B1-9F2ABD03ADE3}"/>
              </a:ext>
            </a:extLst>
          </p:cNvPr>
          <p:cNvSpPr txBox="1">
            <a:spLocks noChangeArrowheads="1"/>
          </p:cNvSpPr>
          <p:nvPr/>
        </p:nvSpPr>
        <p:spPr>
          <a:xfrm>
            <a:off x="244474" y="549964"/>
            <a:ext cx="9128126" cy="2555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Varía poco al aumentar Z en los e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valencia de un mismo grupo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_tradn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800100" lvl="1" indent="-342900" algn="just">
              <a:buFont typeface="Wingdings" pitchFamily="2" charset="2"/>
              <a:buChar char="ü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Aunque hay una mayor carga nuclear también hay un mayor apantallamiento.</a:t>
            </a:r>
          </a:p>
          <a:p>
            <a:pPr marL="800100" lvl="1" indent="-342900" algn="just">
              <a:buFont typeface="Wingdings" pitchFamily="2" charset="2"/>
              <a:buChar char="ü"/>
            </a:pPr>
            <a:endParaRPr lang="es-ES_tradn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800100" lvl="1" indent="-342900" algn="just">
              <a:buFont typeface="Wingdings" pitchFamily="2" charset="2"/>
              <a:buChar char="ü"/>
            </a:pP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Consideraremos que en la práctica cada </a:t>
            </a:r>
            <a:r>
              <a:rPr lang="es-ES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ES" altLang="es-CL" sz="2000" b="1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ES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capa interior </a:t>
            </a: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capaz de contrarrestar el efecto de un protón. </a:t>
            </a:r>
            <a:endParaRPr lang="es-ES_tradn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_tradnl" altLang="es-CL" sz="2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24">
            <a:extLst>
              <a:ext uri="{FF2B5EF4-FFF2-40B4-BE49-F238E27FC236}">
                <a16:creationId xmlns:a16="http://schemas.microsoft.com/office/drawing/2014/main" id="{DDE09096-A36C-A444-9B2B-498E5730D36A}"/>
              </a:ext>
            </a:extLst>
          </p:cNvPr>
          <p:cNvSpPr/>
          <p:nvPr/>
        </p:nvSpPr>
        <p:spPr>
          <a:xfrm>
            <a:off x="5656563" y="3450235"/>
            <a:ext cx="3237891" cy="2882900"/>
          </a:xfrm>
          <a:prstGeom prst="ellipse">
            <a:avLst/>
          </a:prstGeom>
          <a:blipFill>
            <a:blip r:embed="rId3" cstate="print"/>
            <a:stretch>
              <a:fillRect l="-2820" t="-10791" b="-10225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B9948080-87FE-5C4B-8601-C49C644D2B09}"/>
              </a:ext>
            </a:extLst>
          </p:cNvPr>
          <p:cNvSpPr/>
          <p:nvPr/>
        </p:nvSpPr>
        <p:spPr>
          <a:xfrm>
            <a:off x="1014250" y="3299921"/>
            <a:ext cx="3115827" cy="30081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2 CuadroTexto">
            <a:extLst>
              <a:ext uri="{FF2B5EF4-FFF2-40B4-BE49-F238E27FC236}">
                <a16:creationId xmlns:a16="http://schemas.microsoft.com/office/drawing/2014/main" id="{682B8EA6-3203-714A-9460-A12139ECBD95}"/>
              </a:ext>
            </a:extLst>
          </p:cNvPr>
          <p:cNvSpPr txBox="1"/>
          <p:nvPr/>
        </p:nvSpPr>
        <p:spPr>
          <a:xfrm>
            <a:off x="6186108" y="6333135"/>
            <a:ext cx="217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b="1" dirty="0">
                <a:solidFill>
                  <a:srgbClr val="FF9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Apantallamiento</a:t>
            </a:r>
          </a:p>
        </p:txBody>
      </p:sp>
      <p:sp>
        <p:nvSpPr>
          <p:cNvPr id="9" name="20 CuadroTexto">
            <a:extLst>
              <a:ext uri="{FF2B5EF4-FFF2-40B4-BE49-F238E27FC236}">
                <a16:creationId xmlns:a16="http://schemas.microsoft.com/office/drawing/2014/main" id="{245D878F-BAD8-814E-84E9-802284233E1F}"/>
              </a:ext>
            </a:extLst>
          </p:cNvPr>
          <p:cNvSpPr txBox="1"/>
          <p:nvPr/>
        </p:nvSpPr>
        <p:spPr>
          <a:xfrm>
            <a:off x="1294409" y="6333135"/>
            <a:ext cx="2555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b="1" dirty="0">
                <a:solidFill>
                  <a:srgbClr val="FF9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Z= número atómico</a:t>
            </a:r>
          </a:p>
        </p:txBody>
      </p:sp>
    </p:spTree>
    <p:extLst>
      <p:ext uri="{BB962C8B-B14F-4D97-AF65-F5344CB8AC3E}">
        <p14:creationId xmlns:p14="http://schemas.microsoft.com/office/powerpoint/2010/main" val="3476458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23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9C13D53-0473-420C-A266-7D02EE82A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71" y="983974"/>
            <a:ext cx="8864819" cy="470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53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24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6489464-341F-0E4E-A54B-1340FE019E69}"/>
              </a:ext>
            </a:extLst>
          </p:cNvPr>
          <p:cNvSpPr txBox="1">
            <a:spLocks noChangeArrowheads="1"/>
          </p:cNvSpPr>
          <p:nvPr/>
        </p:nvSpPr>
        <p:spPr>
          <a:xfrm>
            <a:off x="95955" y="413236"/>
            <a:ext cx="8978597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altLang="es-CL" sz="28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Variación de la Reactividad en la Tabla Periódica</a:t>
            </a: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A292551C-E2CB-D842-B10D-686AE15A5260}"/>
              </a:ext>
            </a:extLst>
          </p:cNvPr>
          <p:cNvSpPr txBox="1">
            <a:spLocks noChangeArrowheads="1"/>
          </p:cNvSpPr>
          <p:nvPr/>
        </p:nvSpPr>
        <p:spPr>
          <a:xfrm>
            <a:off x="382574" y="1587500"/>
            <a:ext cx="9166540" cy="45007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metales serán tanto más reactivos cuando pierdan los e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con mayor facilidad </a:t>
            </a:r>
          </a:p>
          <a:p>
            <a:pPr marL="914400" lvl="1" indent="-4572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Cuanto menor Z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*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y mayor distancia al núcleo.</a:t>
            </a:r>
          </a:p>
          <a:p>
            <a:pPr marL="914400" lvl="1" indent="-4572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e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4s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del K es más reactivo que el 3s del </a:t>
            </a:r>
            <a:r>
              <a:rPr lang="es-ES_tradnl" altLang="es-CL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  <a:p>
            <a:pPr lvl="1" algn="just">
              <a:lnSpc>
                <a:spcPct val="150000"/>
              </a:lnSpc>
            </a:pPr>
            <a:endParaRPr lang="es-ES_tradn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no-metales serán más reactivos cuando los e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que entran sean más atraídos  </a:t>
            </a:r>
          </a:p>
          <a:p>
            <a:pPr marL="914400" lvl="1" indent="-4572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 mayor Z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*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y menor distancia al núcleo.</a:t>
            </a:r>
          </a:p>
          <a:p>
            <a:pPr marL="914400" lvl="1" indent="-4572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e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que capture el F será más atraído que el que capture el O o el Cl.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_tradn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949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25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F56417C4-E2CF-6645-9273-F32D4D8B7BA2}"/>
              </a:ext>
            </a:extLst>
          </p:cNvPr>
          <p:cNvSpPr txBox="1">
            <a:spLocks noChangeArrowheads="1"/>
          </p:cNvSpPr>
          <p:nvPr/>
        </p:nvSpPr>
        <p:spPr>
          <a:xfrm>
            <a:off x="2098452" y="208547"/>
            <a:ext cx="5787639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altLang="es-CL" sz="2800" b="1" dirty="0">
                <a:solidFill>
                  <a:srgbClr val="FF99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Radio Atómico</a:t>
            </a:r>
          </a:p>
        </p:txBody>
      </p:sp>
      <p:pic>
        <p:nvPicPr>
          <p:cNvPr id="6" name="Picture 2" descr="http://www.eis.uva.es/~qgintro/sisper/imagenes/radio2.jpg">
            <a:extLst>
              <a:ext uri="{FF2B5EF4-FFF2-40B4-BE49-F238E27FC236}">
                <a16:creationId xmlns:a16="http://schemas.microsoft.com/office/drawing/2014/main" id="{86E9C204-9FA4-8847-8048-743B53E30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4106" t="11791" r="6919" b="12947"/>
          <a:stretch/>
        </p:blipFill>
        <p:spPr bwMode="auto">
          <a:xfrm>
            <a:off x="420271" y="2817530"/>
            <a:ext cx="4572000" cy="3358552"/>
          </a:xfrm>
          <a:prstGeom prst="rect">
            <a:avLst/>
          </a:prstGeom>
          <a:noFill/>
        </p:spPr>
      </p:pic>
      <p:sp>
        <p:nvSpPr>
          <p:cNvPr id="7" name="28 Rectángulo">
            <a:extLst>
              <a:ext uri="{FF2B5EF4-FFF2-40B4-BE49-F238E27FC236}">
                <a16:creationId xmlns:a16="http://schemas.microsoft.com/office/drawing/2014/main" id="{533D9162-0637-6D4D-B096-1D0EEE44817F}"/>
              </a:ext>
            </a:extLst>
          </p:cNvPr>
          <p:cNvSpPr/>
          <p:nvPr/>
        </p:nvSpPr>
        <p:spPr>
          <a:xfrm>
            <a:off x="5226111" y="2596286"/>
            <a:ext cx="6405918" cy="190052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tamaño de un átomo no es invariable sino que depende del entorno inmediato en el que se encuentre, de su interacción con los átomos vecinos.</a:t>
            </a:r>
          </a:p>
        </p:txBody>
      </p:sp>
      <p:sp>
        <p:nvSpPr>
          <p:cNvPr id="8" name="29 Rectángulo">
            <a:extLst>
              <a:ext uri="{FF2B5EF4-FFF2-40B4-BE49-F238E27FC236}">
                <a16:creationId xmlns:a16="http://schemas.microsoft.com/office/drawing/2014/main" id="{487631ED-1AE2-224A-AA61-AA4A19DE2FB3}"/>
              </a:ext>
            </a:extLst>
          </p:cNvPr>
          <p:cNvSpPr/>
          <p:nvPr/>
        </p:nvSpPr>
        <p:spPr>
          <a:xfrm>
            <a:off x="251520" y="986645"/>
            <a:ext cx="9121080" cy="977191"/>
          </a:xfrm>
          <a:prstGeom prst="rect">
            <a:avLst/>
          </a:prstGeom>
          <a:noFill/>
          <a:ln w="28575">
            <a:noFill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Radio atómico de un elemento es la mitad de la distancia entre los centros de dos átomos vecinos.</a:t>
            </a:r>
          </a:p>
        </p:txBody>
      </p:sp>
      <p:sp>
        <p:nvSpPr>
          <p:cNvPr id="9" name="31 Rectángulo">
            <a:extLst>
              <a:ext uri="{FF2B5EF4-FFF2-40B4-BE49-F238E27FC236}">
                <a16:creationId xmlns:a16="http://schemas.microsoft.com/office/drawing/2014/main" id="{12F1487C-2A12-AA4A-BEEA-6FAEEB115AA9}"/>
              </a:ext>
            </a:extLst>
          </p:cNvPr>
          <p:cNvSpPr/>
          <p:nvPr/>
        </p:nvSpPr>
        <p:spPr>
          <a:xfrm>
            <a:off x="5226111" y="5386232"/>
            <a:ext cx="6015113" cy="51552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unidad de medida es </a:t>
            </a:r>
            <a:r>
              <a:rPr lang="pt-BR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angstroms (Å) 10</a:t>
            </a:r>
            <a:r>
              <a:rPr lang="pt-BR" sz="2000" b="1" baseline="300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-10 </a:t>
            </a:r>
            <a:r>
              <a:rPr lang="pt-BR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endParaRPr lang="es-CL" sz="2000" b="1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527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5" name="5 CuadroTexto">
            <a:extLst>
              <a:ext uri="{FF2B5EF4-FFF2-40B4-BE49-F238E27FC236}">
                <a16:creationId xmlns:a16="http://schemas.microsoft.com/office/drawing/2014/main" id="{7DCE9918-3D28-4A01-BACE-1AECA1E3583C}"/>
              </a:ext>
            </a:extLst>
          </p:cNvPr>
          <p:cNvSpPr txBox="1"/>
          <p:nvPr/>
        </p:nvSpPr>
        <p:spPr>
          <a:xfrm>
            <a:off x="117862" y="1942740"/>
            <a:ext cx="375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CL" b="1" dirty="0">
              <a:solidFill>
                <a:srgbClr val="008000"/>
              </a:solidFill>
              <a:latin typeface="Lucida Sans Unicode"/>
            </a:endParaRPr>
          </a:p>
          <a:p>
            <a:pPr algn="just">
              <a:buFontTx/>
              <a:buChar char="-"/>
            </a:pPr>
            <a:r>
              <a:rPr lang="es-CL" b="1" dirty="0">
                <a:solidFill>
                  <a:srgbClr val="008000"/>
                </a:solidFill>
                <a:latin typeface="Lucida Sans Unicode"/>
              </a:rPr>
              <a:t>El aumento de la carga nuclear a lo largo del periodo.</a:t>
            </a:r>
          </a:p>
          <a:p>
            <a:pPr algn="just">
              <a:buFontTx/>
              <a:buChar char="-"/>
            </a:pPr>
            <a:endParaRPr lang="es-CL" b="1" dirty="0">
              <a:solidFill>
                <a:srgbClr val="008000"/>
              </a:solidFill>
              <a:latin typeface="Lucida Sans Unicode"/>
            </a:endParaRPr>
          </a:p>
          <a:p>
            <a:pPr algn="just">
              <a:buFontTx/>
              <a:buChar char="-"/>
            </a:pPr>
            <a:r>
              <a:rPr lang="es-CL" b="1" dirty="0">
                <a:solidFill>
                  <a:srgbClr val="008000"/>
                </a:solidFill>
                <a:latin typeface="Lucida Sans Unicode"/>
              </a:rPr>
              <a:t>Al añadirse mas e- crecen las repulsiones entre ellos, obligando a la nube electrónica a expandirse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3450D51-3BF5-42BB-B392-9ADAE2AA6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262" y="923972"/>
            <a:ext cx="5432503" cy="540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88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27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09444EFC-00AE-BA42-8A16-36D089305F49}"/>
              </a:ext>
            </a:extLst>
          </p:cNvPr>
          <p:cNvSpPr txBox="1">
            <a:spLocks noChangeArrowheads="1"/>
          </p:cNvSpPr>
          <p:nvPr/>
        </p:nvSpPr>
        <p:spPr>
          <a:xfrm>
            <a:off x="6931700" y="2443163"/>
            <a:ext cx="4825069" cy="164147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un grupo, el radio aumenta al aumentar el periodo, pues existen más capas de electrones.</a:t>
            </a:r>
          </a:p>
        </p:txBody>
      </p:sp>
      <p:grpSp>
        <p:nvGrpSpPr>
          <p:cNvPr id="12" name="Group 13">
            <a:extLst>
              <a:ext uri="{FF2B5EF4-FFF2-40B4-BE49-F238E27FC236}">
                <a16:creationId xmlns:a16="http://schemas.microsoft.com/office/drawing/2014/main" id="{443C5150-602E-4C40-B5CF-14AE05726140}"/>
              </a:ext>
            </a:extLst>
          </p:cNvPr>
          <p:cNvGrpSpPr>
            <a:grpSpLocks/>
          </p:cNvGrpSpPr>
          <p:nvPr/>
        </p:nvGrpSpPr>
        <p:grpSpPr bwMode="auto">
          <a:xfrm>
            <a:off x="268287" y="776648"/>
            <a:ext cx="5942013" cy="5056772"/>
            <a:chOff x="3214" y="1117"/>
            <a:chExt cx="2546" cy="2525"/>
          </a:xfrm>
        </p:grpSpPr>
        <p:pic>
          <p:nvPicPr>
            <p:cNvPr id="13" name="Picture 6" descr="radio atómico">
              <a:extLst>
                <a:ext uri="{FF2B5EF4-FFF2-40B4-BE49-F238E27FC236}">
                  <a16:creationId xmlns:a16="http://schemas.microsoft.com/office/drawing/2014/main" id="{91B2A680-1D75-8944-B00D-355BF57EA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11" t="6657" b="15672"/>
            <a:stretch>
              <a:fillRect/>
            </a:stretch>
          </p:blipFill>
          <p:spPr bwMode="auto">
            <a:xfrm>
              <a:off x="3214" y="1444"/>
              <a:ext cx="2546" cy="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 Box 7">
              <a:extLst>
                <a:ext uri="{FF2B5EF4-FFF2-40B4-BE49-F238E27FC236}">
                  <a16:creationId xmlns:a16="http://schemas.microsoft.com/office/drawing/2014/main" id="{32D9C5FE-F07C-C54E-8798-890D814798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9" y="3430"/>
              <a:ext cx="213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s-ES" altLang="es-CL" sz="1600" b="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Text Box 8">
              <a:extLst>
                <a:ext uri="{FF2B5EF4-FFF2-40B4-BE49-F238E27FC236}">
                  <a16:creationId xmlns:a16="http://schemas.microsoft.com/office/drawing/2014/main" id="{969E7C06-B2A8-804A-9C91-84CB15DEB0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7" y="1117"/>
              <a:ext cx="13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s-ES_tradnl" altLang="es-CL" sz="2400" b="1" dirty="0">
                  <a:solidFill>
                    <a:schemeClr val="accent5">
                      <a:lumMod val="75000"/>
                    </a:schemeClr>
                  </a:solidFill>
                  <a:effectLst/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Grupo 1</a:t>
              </a:r>
              <a:endParaRPr lang="es-ES" altLang="es-CL" sz="2400" b="1" dirty="0">
                <a:solidFill>
                  <a:schemeClr val="accent5">
                    <a:lumMod val="75000"/>
                  </a:schemeClr>
                </a:solidFill>
                <a:effectLst/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823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28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09444EFC-00AE-BA42-8A16-36D089305F49}"/>
              </a:ext>
            </a:extLst>
          </p:cNvPr>
          <p:cNvSpPr txBox="1">
            <a:spLocks noChangeArrowheads="1"/>
          </p:cNvSpPr>
          <p:nvPr/>
        </p:nvSpPr>
        <p:spPr>
          <a:xfrm>
            <a:off x="6576323" y="1520826"/>
            <a:ext cx="4825069" cy="3695416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un mismo periodo disminuye al aumentar la carga nuclear efectiva (hacia la derecha).</a:t>
            </a:r>
          </a:p>
          <a:p>
            <a:pPr algn="just">
              <a:lnSpc>
                <a:spcPct val="150000"/>
              </a:lnSpc>
              <a:buFont typeface="Wingdings" pitchFamily="2" charset="2"/>
              <a:buNone/>
            </a:pPr>
            <a:endParaRPr lang="es-ES_tradn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Esto se </a:t>
            </a: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debe a que los electrones de la última capa estarán más fuertemente atraídos.</a:t>
            </a:r>
            <a:endParaRPr lang="es-ES_tradn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pSp>
        <p:nvGrpSpPr>
          <p:cNvPr id="6" name="Group 16">
            <a:extLst>
              <a:ext uri="{FF2B5EF4-FFF2-40B4-BE49-F238E27FC236}">
                <a16:creationId xmlns:a16="http://schemas.microsoft.com/office/drawing/2014/main" id="{991B1D58-8E8E-3046-8996-FF76C6C69205}"/>
              </a:ext>
            </a:extLst>
          </p:cNvPr>
          <p:cNvGrpSpPr>
            <a:grpSpLocks/>
          </p:cNvGrpSpPr>
          <p:nvPr/>
        </p:nvGrpSpPr>
        <p:grpSpPr bwMode="auto">
          <a:xfrm>
            <a:off x="308362" y="1325100"/>
            <a:ext cx="5787638" cy="4573055"/>
            <a:chOff x="3152" y="1162"/>
            <a:chExt cx="2608" cy="2548"/>
          </a:xfrm>
        </p:grpSpPr>
        <p:pic>
          <p:nvPicPr>
            <p:cNvPr id="7" name="Picture 11" descr="radio atómico">
              <a:extLst>
                <a:ext uri="{FF2B5EF4-FFF2-40B4-BE49-F238E27FC236}">
                  <a16:creationId xmlns:a16="http://schemas.microsoft.com/office/drawing/2014/main" id="{1C52FCF5-2490-6945-8D76-D5810722D6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3" r="47572" b="19972"/>
            <a:stretch>
              <a:fillRect/>
            </a:stretch>
          </p:blipFill>
          <p:spPr bwMode="auto">
            <a:xfrm>
              <a:off x="3152" y="1479"/>
              <a:ext cx="2608" cy="20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" name="Text Box 13">
              <a:extLst>
                <a:ext uri="{FF2B5EF4-FFF2-40B4-BE49-F238E27FC236}">
                  <a16:creationId xmlns:a16="http://schemas.microsoft.com/office/drawing/2014/main" id="{EC8496AA-1038-7348-B2CE-29B1BA25C5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5" y="1162"/>
              <a:ext cx="1724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s-ES_tradnl" altLang="es-CL" sz="2400" b="1" dirty="0">
                  <a:solidFill>
                    <a:schemeClr val="accent5">
                      <a:lumMod val="75000"/>
                    </a:schemeClr>
                  </a:solidFill>
                  <a:effectLst/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Periodo 2</a:t>
              </a:r>
              <a:endParaRPr lang="es-ES" altLang="es-CL" sz="2400" b="1" dirty="0">
                <a:solidFill>
                  <a:schemeClr val="accent5">
                    <a:lumMod val="75000"/>
                  </a:schemeClr>
                </a:solidFill>
                <a:effectLst/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  <p:sp>
          <p:nvSpPr>
            <p:cNvPr id="9" name="Text Box 15">
              <a:extLst>
                <a:ext uri="{FF2B5EF4-FFF2-40B4-BE49-F238E27FC236}">
                  <a16:creationId xmlns:a16="http://schemas.microsoft.com/office/drawing/2014/main" id="{073CFB94-6BA9-954F-9FB1-9DCF8B27A9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8" y="3521"/>
              <a:ext cx="2132" cy="1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s-ES_tradnl" altLang="es-CL" sz="1600" b="0">
                  <a:solidFill>
                    <a:schemeClr val="tx1"/>
                  </a:solidFill>
                  <a:effectLst/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.</a:t>
              </a:r>
              <a:endParaRPr lang="es-ES" altLang="es-CL" sz="1600" b="0">
                <a:solidFill>
                  <a:schemeClr val="tx1"/>
                </a:solidFill>
                <a:effectLst/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3698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29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pic>
        <p:nvPicPr>
          <p:cNvPr id="6" name="Picture 4" descr="Sin título-4">
            <a:extLst>
              <a:ext uri="{FF2B5EF4-FFF2-40B4-BE49-F238E27FC236}">
                <a16:creationId xmlns:a16="http://schemas.microsoft.com/office/drawing/2014/main" id="{255012C4-98FE-904D-AFD6-2821DCA3E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t="19435" r="4323" b="8009"/>
          <a:stretch>
            <a:fillRect/>
          </a:stretch>
        </p:blipFill>
        <p:spPr>
          <a:xfrm>
            <a:off x="888178" y="320397"/>
            <a:ext cx="4617057" cy="3108603"/>
          </a:xfrm>
          <a:prstGeom prst="rect">
            <a:avLst/>
          </a:prstGeom>
          <a:noFill/>
          <a:ln w="38100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25 Rectángulo">
            <a:extLst>
              <a:ext uri="{FF2B5EF4-FFF2-40B4-BE49-F238E27FC236}">
                <a16:creationId xmlns:a16="http://schemas.microsoft.com/office/drawing/2014/main" id="{6C25E398-83F7-874E-B54C-1910A2DE52ED}"/>
              </a:ext>
            </a:extLst>
          </p:cNvPr>
          <p:cNvSpPr/>
          <p:nvPr/>
        </p:nvSpPr>
        <p:spPr>
          <a:xfrm>
            <a:off x="154832" y="4656543"/>
            <a:ext cx="21602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Aumenta hacia abajo en un grupo y disminuyen a lo largo de un periodo.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0ED7568-424C-4ED8-B6D1-ACA5548B3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001" y="3746578"/>
            <a:ext cx="5533927" cy="27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30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" name="15 Rectángulo">
            <a:extLst>
              <a:ext uri="{FF2B5EF4-FFF2-40B4-BE49-F238E27FC236}">
                <a16:creationId xmlns:a16="http://schemas.microsoft.com/office/drawing/2014/main" id="{2F4F4978-3A8B-6D4E-9D39-492571B7D8F2}"/>
              </a:ext>
            </a:extLst>
          </p:cNvPr>
          <p:cNvSpPr/>
          <p:nvPr/>
        </p:nvSpPr>
        <p:spPr>
          <a:xfrm>
            <a:off x="1835696" y="239559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Clasificación de Mendeléiev </a:t>
            </a:r>
          </a:p>
        </p:txBody>
      </p:sp>
      <p:sp>
        <p:nvSpPr>
          <p:cNvPr id="28" name="2 CuadroTexto">
            <a:extLst>
              <a:ext uri="{FF2B5EF4-FFF2-40B4-BE49-F238E27FC236}">
                <a16:creationId xmlns:a16="http://schemas.microsoft.com/office/drawing/2014/main" id="{F6B2FC2C-73D6-994B-8918-ABF928959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269" y="1287564"/>
            <a:ext cx="9388287" cy="51321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clasificación de Mendeléiev es la mas conocida y elaborada de todas las primeras clasificaciones periódicas.</a:t>
            </a:r>
          </a:p>
          <a:p>
            <a:pPr marL="9525" indent="53975" algn="just">
              <a:lnSpc>
                <a:spcPct val="150000"/>
              </a:lnSpc>
              <a:defRPr/>
            </a:pPr>
            <a:endParaRPr lang="es-MX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Clasificó lo 63 elementos conocidos hasta entonces utilizando el criterio de masa atómica.</a:t>
            </a:r>
          </a:p>
          <a:p>
            <a:pPr marL="9525" indent="53975" algn="just">
              <a:lnSpc>
                <a:spcPct val="150000"/>
              </a:lnSpc>
              <a:defRPr/>
            </a:pPr>
            <a:endParaRPr lang="es-MX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Hasta bastantes años después no se definió el concepto de número atómico puesto que no se habían descubierto los protones.</a:t>
            </a:r>
          </a:p>
          <a:p>
            <a:pPr marL="9525" indent="53975" algn="just">
              <a:lnSpc>
                <a:spcPct val="150000"/>
              </a:lnSpc>
              <a:defRPr/>
            </a:pPr>
            <a:endParaRPr lang="es-MX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Dejaba espacios vacíos, que él consideró que se trataba de elementos que aún no se habían descubierto. </a:t>
            </a:r>
          </a:p>
        </p:txBody>
      </p:sp>
    </p:spTree>
    <p:extLst>
      <p:ext uri="{BB962C8B-B14F-4D97-AF65-F5344CB8AC3E}">
        <p14:creationId xmlns:p14="http://schemas.microsoft.com/office/powerpoint/2010/main" val="1918318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C74A3278-289A-D14B-BF2C-4E54958B3B22}"/>
              </a:ext>
            </a:extLst>
          </p:cNvPr>
          <p:cNvSpPr txBox="1">
            <a:spLocks noChangeArrowheads="1"/>
          </p:cNvSpPr>
          <p:nvPr/>
        </p:nvSpPr>
        <p:spPr>
          <a:xfrm>
            <a:off x="2339752" y="274638"/>
            <a:ext cx="5787639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altLang="es-CL" sz="28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Radio Iónico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1E7B0C8-B2E4-FE4D-80CF-100B389148A7}"/>
              </a:ext>
            </a:extLst>
          </p:cNvPr>
          <p:cNvSpPr txBox="1">
            <a:spLocks noChangeArrowheads="1"/>
          </p:cNvSpPr>
          <p:nvPr/>
        </p:nvSpPr>
        <p:spPr>
          <a:xfrm>
            <a:off x="6162675" y="4489588"/>
            <a:ext cx="5594094" cy="2119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</a:t>
            </a:r>
            <a:r>
              <a:rPr lang="es-ES_tradnl" altLang="es-CL" sz="20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altLang="es-CL" sz="2000" b="1" dirty="0">
                <a:solidFill>
                  <a:srgbClr val="FF99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aniones</a:t>
            </a:r>
            <a:r>
              <a:rPr lang="es-ES_tradnl" altLang="es-CL" sz="20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presentan</a:t>
            </a:r>
            <a:r>
              <a:rPr lang="es-ES_tradnl" altLang="es-CL" sz="20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mayores radios que </a:t>
            </a:r>
            <a:b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átomos neutros por la disminución de la  carga nuclear efectiva (mayor apantallamiento o repulsión electrónica).</a:t>
            </a:r>
          </a:p>
        </p:txBody>
      </p:sp>
      <p:pic>
        <p:nvPicPr>
          <p:cNvPr id="7" name="Picture 2" descr="mso5F861">
            <a:extLst>
              <a:ext uri="{FF2B5EF4-FFF2-40B4-BE49-F238E27FC236}">
                <a16:creationId xmlns:a16="http://schemas.microsoft.com/office/drawing/2014/main" id="{69FF8567-FC03-E443-9138-FFDDB1706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t="28606" r="70029" b="62418"/>
          <a:stretch>
            <a:fillRect/>
          </a:stretch>
        </p:blipFill>
        <p:spPr bwMode="auto">
          <a:xfrm>
            <a:off x="1147676" y="2537525"/>
            <a:ext cx="3698875" cy="1923822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mso5F861">
            <a:extLst>
              <a:ext uri="{FF2B5EF4-FFF2-40B4-BE49-F238E27FC236}">
                <a16:creationId xmlns:a16="http://schemas.microsoft.com/office/drawing/2014/main" id="{31068EE7-5E94-B94F-882E-44EFEF387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t="38542" r="70029" b="52754"/>
          <a:stretch>
            <a:fillRect/>
          </a:stretch>
        </p:blipFill>
        <p:spPr bwMode="auto">
          <a:xfrm>
            <a:off x="6994584" y="2396847"/>
            <a:ext cx="3814828" cy="1923822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1 Rectángulo">
            <a:extLst>
              <a:ext uri="{FF2B5EF4-FFF2-40B4-BE49-F238E27FC236}">
                <a16:creationId xmlns:a16="http://schemas.microsoft.com/office/drawing/2014/main" id="{49560054-4BEE-704E-8CFD-BBC15C0B1EB0}"/>
              </a:ext>
            </a:extLst>
          </p:cNvPr>
          <p:cNvSpPr/>
          <p:nvPr/>
        </p:nvSpPr>
        <p:spPr>
          <a:xfrm>
            <a:off x="296689" y="1029976"/>
            <a:ext cx="8959852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el radio que tiene un átomo que ha perdido o ganado electrones, adquiriendo la estructura electrónica del gas noble más cercano.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BFAEC6A-BCC6-244F-A314-CFAED7A58683}"/>
              </a:ext>
            </a:extLst>
          </p:cNvPr>
          <p:cNvSpPr txBox="1">
            <a:spLocks noChangeArrowheads="1"/>
          </p:cNvSpPr>
          <p:nvPr/>
        </p:nvSpPr>
        <p:spPr>
          <a:xfrm>
            <a:off x="296689" y="4592945"/>
            <a:ext cx="5400848" cy="20162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</a:t>
            </a:r>
            <a:r>
              <a:rPr lang="es-ES_tradnl" altLang="es-CL" sz="20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altLang="es-CL" sz="2000" b="1" dirty="0">
                <a:solidFill>
                  <a:srgbClr val="FF99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cationes</a:t>
            </a:r>
            <a:r>
              <a:rPr lang="es-ES_tradnl" altLang="es-CL" sz="20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presentan menores radios  que </a:t>
            </a:r>
            <a:b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átomos neutros, por la mayor</a:t>
            </a:r>
            <a:b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carga nuclear efectiva (menor</a:t>
            </a:r>
            <a:b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apantallamiento o repulsión de e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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723294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31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6" name="18 Rectángulo">
            <a:extLst>
              <a:ext uri="{FF2B5EF4-FFF2-40B4-BE49-F238E27FC236}">
                <a16:creationId xmlns:a16="http://schemas.microsoft.com/office/drawing/2014/main" id="{ECFEB2A1-F9AD-834B-9CC3-5E112B2B962B}"/>
              </a:ext>
            </a:extLst>
          </p:cNvPr>
          <p:cNvSpPr/>
          <p:nvPr/>
        </p:nvSpPr>
        <p:spPr>
          <a:xfrm>
            <a:off x="267982" y="523593"/>
            <a:ext cx="9028418" cy="97719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la mitad de la distancia entre los centros de dos átomos vecinos (anión y catión).</a:t>
            </a:r>
          </a:p>
        </p:txBody>
      </p:sp>
      <p:sp>
        <p:nvSpPr>
          <p:cNvPr id="7" name="19 Rectángulo">
            <a:extLst>
              <a:ext uri="{FF2B5EF4-FFF2-40B4-BE49-F238E27FC236}">
                <a16:creationId xmlns:a16="http://schemas.microsoft.com/office/drawing/2014/main" id="{39DB9B0E-9DCA-924E-A7BB-8703E64F1327}"/>
              </a:ext>
            </a:extLst>
          </p:cNvPr>
          <p:cNvSpPr/>
          <p:nvPr/>
        </p:nvSpPr>
        <p:spPr>
          <a:xfrm>
            <a:off x="5292469" y="1843092"/>
            <a:ext cx="6464300" cy="236218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 El tamaño de un ion depende de: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 carga nuclear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Número de electrones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Orbitales en los que residen los electrones de la capa exterior</a:t>
            </a:r>
          </a:p>
        </p:txBody>
      </p:sp>
      <p:pic>
        <p:nvPicPr>
          <p:cNvPr id="8" name="Picture 4" descr="Radio metálico, radio covalente y radio iónico.">
            <a:extLst>
              <a:ext uri="{FF2B5EF4-FFF2-40B4-BE49-F238E27FC236}">
                <a16:creationId xmlns:a16="http://schemas.microsoft.com/office/drawing/2014/main" id="{8907DFB0-3DD1-E145-9BEC-40C5A6360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7768" b="14248"/>
          <a:stretch>
            <a:fillRect/>
          </a:stretch>
        </p:blipFill>
        <p:spPr bwMode="auto">
          <a:xfrm>
            <a:off x="267982" y="1934022"/>
            <a:ext cx="4666828" cy="375938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9" name="24 Rectángulo">
            <a:extLst>
              <a:ext uri="{FF2B5EF4-FFF2-40B4-BE49-F238E27FC236}">
                <a16:creationId xmlns:a16="http://schemas.microsoft.com/office/drawing/2014/main" id="{E8AF49E1-7633-EA4C-897B-757630F1113E}"/>
              </a:ext>
            </a:extLst>
          </p:cNvPr>
          <p:cNvSpPr/>
          <p:nvPr/>
        </p:nvSpPr>
        <p:spPr>
          <a:xfrm>
            <a:off x="5292469" y="4678120"/>
            <a:ext cx="6464300" cy="977191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cationes son menores que los respectivos átomos neutros y los aniones son mayores</a:t>
            </a:r>
          </a:p>
        </p:txBody>
      </p:sp>
    </p:spTree>
    <p:extLst>
      <p:ext uri="{BB962C8B-B14F-4D97-AF65-F5344CB8AC3E}">
        <p14:creationId xmlns:p14="http://schemas.microsoft.com/office/powerpoint/2010/main" val="381176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80422C9A-65BA-D848-906D-134112D083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5" b="34696"/>
          <a:stretch/>
        </p:blipFill>
        <p:spPr bwMode="auto">
          <a:xfrm>
            <a:off x="534833" y="3429000"/>
            <a:ext cx="9266392" cy="303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">
            <a:extLst>
              <a:ext uri="{FF2B5EF4-FFF2-40B4-BE49-F238E27FC236}">
                <a16:creationId xmlns:a16="http://schemas.microsoft.com/office/drawing/2014/main" id="{2A8A8D25-7398-354C-BD09-CC42DB247AF3}"/>
              </a:ext>
            </a:extLst>
          </p:cNvPr>
          <p:cNvSpPr txBox="1">
            <a:spLocks noChangeArrowheads="1"/>
          </p:cNvSpPr>
          <p:nvPr/>
        </p:nvSpPr>
        <p:spPr>
          <a:xfrm>
            <a:off x="154684" y="662142"/>
            <a:ext cx="9141715" cy="1573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_tradnl" altLang="es-CL" sz="2000" b="1" dirty="0">
                <a:solidFill>
                  <a:srgbClr val="FF99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Mientras mas POSITIVO es un catión su radio es menor,</a:t>
            </a:r>
            <a:r>
              <a:rPr lang="es-ES_tradnl" altLang="es-CL" sz="20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dado que la carga del núcleo supera a la carga de los electrones, lo que aumenta la atracción del núcleo por los e-.</a:t>
            </a:r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9ABBFE0B-579D-A046-BB9D-1A6FB5170955}"/>
              </a:ext>
            </a:extLst>
          </p:cNvPr>
          <p:cNvSpPr txBox="1">
            <a:spLocks noChangeArrowheads="1"/>
          </p:cNvSpPr>
          <p:nvPr/>
        </p:nvSpPr>
        <p:spPr>
          <a:xfrm>
            <a:off x="154685" y="2419520"/>
            <a:ext cx="9141714" cy="1058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Por el contrario </a:t>
            </a:r>
            <a:r>
              <a:rPr lang="es-ES_tradnl" altLang="es-CL" sz="20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mas NEGATIVO sea un ion su tamaño va hacer mayor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 respecto del átomo neutro.</a:t>
            </a:r>
          </a:p>
        </p:txBody>
      </p:sp>
    </p:spTree>
    <p:extLst>
      <p:ext uri="{BB962C8B-B14F-4D97-AF65-F5344CB8AC3E}">
        <p14:creationId xmlns:p14="http://schemas.microsoft.com/office/powerpoint/2010/main" val="254801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89144BC-A133-4E4C-8BF6-3615B06A7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46" y="1110911"/>
            <a:ext cx="8359681" cy="261975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D0E604E-4C7F-407C-8CC6-A266397275C8}"/>
              </a:ext>
            </a:extLst>
          </p:cNvPr>
          <p:cNvSpPr/>
          <p:nvPr/>
        </p:nvSpPr>
        <p:spPr>
          <a:xfrm>
            <a:off x="890260" y="4645752"/>
            <a:ext cx="88381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4800" dirty="0">
                <a:solidFill>
                  <a:srgbClr val="0000FF"/>
                </a:solidFill>
              </a:rPr>
              <a:t>r catiónico </a:t>
            </a:r>
            <a:r>
              <a:rPr lang="es-CL" sz="4800" b="1" dirty="0">
                <a:solidFill>
                  <a:srgbClr val="FF0000"/>
                </a:solidFill>
              </a:rPr>
              <a:t>&lt;</a:t>
            </a:r>
            <a:r>
              <a:rPr lang="es-CL" sz="4800" dirty="0">
                <a:solidFill>
                  <a:srgbClr val="0000FF"/>
                </a:solidFill>
              </a:rPr>
              <a:t> r atómico </a:t>
            </a:r>
            <a:r>
              <a:rPr lang="es-CL" sz="4800" b="1" dirty="0">
                <a:solidFill>
                  <a:srgbClr val="FF0000"/>
                </a:solidFill>
              </a:rPr>
              <a:t>&lt;</a:t>
            </a:r>
            <a:r>
              <a:rPr lang="es-CL" sz="4800" dirty="0">
                <a:solidFill>
                  <a:srgbClr val="0000FF"/>
                </a:solidFill>
              </a:rPr>
              <a:t> r aniónico</a:t>
            </a:r>
          </a:p>
        </p:txBody>
      </p:sp>
    </p:spTree>
    <p:extLst>
      <p:ext uri="{BB962C8B-B14F-4D97-AF65-F5344CB8AC3E}">
        <p14:creationId xmlns:p14="http://schemas.microsoft.com/office/powerpoint/2010/main" val="2545867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34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2027436" y="2931560"/>
            <a:ext cx="7780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Ejercicios </a:t>
            </a:r>
          </a:p>
        </p:txBody>
      </p:sp>
      <p:grpSp>
        <p:nvGrpSpPr>
          <p:cNvPr id="4" name="Shape 257">
            <a:extLst>
              <a:ext uri="{FF2B5EF4-FFF2-40B4-BE49-F238E27FC236}">
                <a16:creationId xmlns:a16="http://schemas.microsoft.com/office/drawing/2014/main" id="{04B9F9FE-CAD3-B543-8CDF-E1698D657268}"/>
              </a:ext>
            </a:extLst>
          </p:cNvPr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5" name="Shape 258">
              <a:extLst>
                <a:ext uri="{FF2B5EF4-FFF2-40B4-BE49-F238E27FC236}">
                  <a16:creationId xmlns:a16="http://schemas.microsoft.com/office/drawing/2014/main" id="{3E8DF75F-16CC-044D-B3EB-21E22FDE5D7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Shape 259">
              <a:extLst>
                <a:ext uri="{FF2B5EF4-FFF2-40B4-BE49-F238E27FC236}">
                  <a16:creationId xmlns:a16="http://schemas.microsoft.com/office/drawing/2014/main" id="{00E51DBF-8113-B84A-A35D-3F18272B4179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Shape 260">
              <a:extLst>
                <a:ext uri="{FF2B5EF4-FFF2-40B4-BE49-F238E27FC236}">
                  <a16:creationId xmlns:a16="http://schemas.microsoft.com/office/drawing/2014/main" id="{05CBC384-9B02-6C47-A556-79B0CE94ACE9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261">
              <a:extLst>
                <a:ext uri="{FF2B5EF4-FFF2-40B4-BE49-F238E27FC236}">
                  <a16:creationId xmlns:a16="http://schemas.microsoft.com/office/drawing/2014/main" id="{7CB79486-E909-DD4B-8865-6C314698F68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262">
              <a:extLst>
                <a:ext uri="{FF2B5EF4-FFF2-40B4-BE49-F238E27FC236}">
                  <a16:creationId xmlns:a16="http://schemas.microsoft.com/office/drawing/2014/main" id="{BAF265E0-CBE6-4040-907F-05F1F377C216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263">
              <a:extLst>
                <a:ext uri="{FF2B5EF4-FFF2-40B4-BE49-F238E27FC236}">
                  <a16:creationId xmlns:a16="http://schemas.microsoft.com/office/drawing/2014/main" id="{86187FDB-D2A0-B342-A64D-09F3799BCEDF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264">
              <a:extLst>
                <a:ext uri="{FF2B5EF4-FFF2-40B4-BE49-F238E27FC236}">
                  <a16:creationId xmlns:a16="http://schemas.microsoft.com/office/drawing/2014/main" id="{82924474-FA90-8C42-A57C-5842FE291D36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Shape 265">
              <a:extLst>
                <a:ext uri="{FF2B5EF4-FFF2-40B4-BE49-F238E27FC236}">
                  <a16:creationId xmlns:a16="http://schemas.microsoft.com/office/drawing/2014/main" id="{D426B43C-121B-804D-A231-BA36FA3616A2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Shape 266">
              <a:extLst>
                <a:ext uri="{FF2B5EF4-FFF2-40B4-BE49-F238E27FC236}">
                  <a16:creationId xmlns:a16="http://schemas.microsoft.com/office/drawing/2014/main" id="{00D2FF67-53FB-234F-B3A8-8CFDF5C33ECF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Shape 267">
              <a:extLst>
                <a:ext uri="{FF2B5EF4-FFF2-40B4-BE49-F238E27FC236}">
                  <a16:creationId xmlns:a16="http://schemas.microsoft.com/office/drawing/2014/main" id="{3F48E860-50C8-9B4E-B0BD-C55D0C2FE270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Shape 268">
              <a:extLst>
                <a:ext uri="{FF2B5EF4-FFF2-40B4-BE49-F238E27FC236}">
                  <a16:creationId xmlns:a16="http://schemas.microsoft.com/office/drawing/2014/main" id="{AC1A6B39-DB16-724E-A189-8011253BEA2F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99CD3962-A5A0-C64A-8119-D3E86C56A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706" y="135466"/>
            <a:ext cx="2116765" cy="10583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EDF3DE1-6E33-5E45-ACB1-8B57259C40A1}"/>
              </a:ext>
            </a:extLst>
          </p:cNvPr>
          <p:cNvSpPr txBox="1"/>
          <p:nvPr/>
        </p:nvSpPr>
        <p:spPr>
          <a:xfrm>
            <a:off x="4676827" y="503797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4. Tabla Periódica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25EB15A-61D3-1043-BB9E-729A71D56244}"/>
              </a:ext>
            </a:extLst>
          </p:cNvPr>
          <p:cNvSpPr txBox="1"/>
          <p:nvPr/>
        </p:nvSpPr>
        <p:spPr>
          <a:xfrm>
            <a:off x="399772" y="317313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2168304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35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38" y="245730"/>
            <a:ext cx="9123562" cy="3285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2.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 las siguientes secuencias de iones, razone cuál es la relación correcta en función de los radios iónicos: </a:t>
            </a:r>
            <a:endParaRPr lang="es-CL" altLang="es-CL"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a) 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Be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2+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&lt; Li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&lt; F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&lt; N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3-</a:t>
            </a: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b)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Li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&lt; Be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2+  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&lt; N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3-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&lt; F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3.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Ordene de mayor a menor los radios de los elementos del ejercicio anterior.</a:t>
            </a:r>
            <a:endParaRPr lang="es-CL" altLang="es-CL"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00DFE01-652C-CF4F-9BBE-1C3718E6A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3326755"/>
            <a:ext cx="4209956" cy="328551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79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36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538" y="624511"/>
            <a:ext cx="8991799" cy="4670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1.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secuencia (A) es la correcta ya que a igualdad de electrones el Be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2+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tiene una mayor carga nuclear y por tanto un mayor Z* que el Li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endParaRPr lang="es-CL" altLang="es-CL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Igualmente, el N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3–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tiene el mismo nº de electrones que el F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pero es mayor por tener una menor Z* (menor carga nuclear y mismo efecto pantalla por tener los mismos electrones).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2.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Li &gt; Be &gt; N &gt; F. En el mismo periodo, el radio atómico disminuye hacia la derecha al haber una mayor Z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*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por aumentar más Z que el efecto de apantallamiento.</a:t>
            </a: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E49233A-5809-B741-90E2-22FCC64392A9}"/>
              </a:ext>
            </a:extLst>
          </p:cNvPr>
          <p:cNvSpPr txBox="1"/>
          <p:nvPr/>
        </p:nvSpPr>
        <p:spPr>
          <a:xfrm>
            <a:off x="2273643" y="20759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0212542-684F-5D42-B485-669CD9B2CD3F}"/>
              </a:ext>
            </a:extLst>
          </p:cNvPr>
          <p:cNvSpPr/>
          <p:nvPr/>
        </p:nvSpPr>
        <p:spPr>
          <a:xfrm>
            <a:off x="1224479" y="132291"/>
            <a:ext cx="1665841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Respuestas </a:t>
            </a:r>
          </a:p>
        </p:txBody>
      </p:sp>
    </p:spTree>
    <p:extLst>
      <p:ext uri="{BB962C8B-B14F-4D97-AF65-F5344CB8AC3E}">
        <p14:creationId xmlns:p14="http://schemas.microsoft.com/office/powerpoint/2010/main" val="41040676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37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3A05A9-7460-204F-98A2-87AD9098798B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4. Tabla Periódica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AEEBA65-F4E6-CA4F-BCBC-89B74A2B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23BCBB2-89CC-0445-9136-9A92FDEEB0B3}"/>
              </a:ext>
            </a:extLst>
          </p:cNvPr>
          <p:cNvSpPr txBox="1"/>
          <p:nvPr/>
        </p:nvSpPr>
        <p:spPr>
          <a:xfrm>
            <a:off x="4595746" y="340242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A1127F4-448C-6447-8B03-7268F7D92A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2" t="2296" r="2212" b="2176"/>
          <a:stretch/>
        </p:blipFill>
        <p:spPr>
          <a:xfrm>
            <a:off x="266218" y="668026"/>
            <a:ext cx="4143737" cy="56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56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38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475BED8-5E65-1946-B965-6BDDF5CBD90B}"/>
              </a:ext>
            </a:extLst>
          </p:cNvPr>
          <p:cNvSpPr txBox="1">
            <a:spLocks noChangeArrowheads="1"/>
          </p:cNvSpPr>
          <p:nvPr/>
        </p:nvSpPr>
        <p:spPr>
          <a:xfrm>
            <a:off x="977254" y="132951"/>
            <a:ext cx="7632700" cy="7958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altLang="es-CL" sz="2800" b="1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Energía o Potencial de Ionización (EI)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956125D-EB99-8649-8692-6FF9C51E5DB3}"/>
              </a:ext>
            </a:extLst>
          </p:cNvPr>
          <p:cNvSpPr txBox="1">
            <a:spLocks noChangeArrowheads="1"/>
          </p:cNvSpPr>
          <p:nvPr/>
        </p:nvSpPr>
        <p:spPr>
          <a:xfrm>
            <a:off x="117727" y="1283733"/>
            <a:ext cx="11554310" cy="3293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“Es la energía necesaria para extraer un e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un átomo gaseoso y formar un catión”.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siempre positiva (proceso endotérmico).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 habla de 1ª </a:t>
            </a:r>
            <a:r>
              <a:rPr lang="es-ES_tradn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EI</a:t>
            </a:r>
            <a:r>
              <a:rPr lang="es-ES_tradnl" alt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(EI</a:t>
            </a:r>
            <a:r>
              <a:rPr lang="es-ES_tradnl" alt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), 2ª </a:t>
            </a:r>
            <a:r>
              <a:rPr lang="es-ES_tradn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EI</a:t>
            </a:r>
            <a:r>
              <a:rPr lang="es-ES_tradnl" alt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(EI</a:t>
            </a:r>
            <a:r>
              <a:rPr lang="es-ES_tradnl" alt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), ... según se trate del primer, segundo, ... e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extraído.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</a:t>
            </a:r>
            <a:r>
              <a:rPr lang="es-ES_tradn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EI</a:t>
            </a:r>
            <a:r>
              <a:rPr lang="es-ES_tradnl" altLang="es-CL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aumenta hacia arriba en los grupos y hacia la derecha en los periodos por aumentar Z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*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y disminuir el radio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</a:t>
            </a:r>
            <a:r>
              <a:rPr lang="es-ES_tradn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EI</a:t>
            </a:r>
            <a:r>
              <a:rPr lang="es-ES_tradnl" alt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 los gases nobles, al igual que la 2ª EI en los metales alcalinos, es enorme.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7551333-A39A-4DCD-AF17-602E8EDA3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521" y="4701424"/>
            <a:ext cx="5224490" cy="214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270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39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graphicFrame>
        <p:nvGraphicFramePr>
          <p:cNvPr id="6" name="16 Tabla">
            <a:extLst>
              <a:ext uri="{FF2B5EF4-FFF2-40B4-BE49-F238E27FC236}">
                <a16:creationId xmlns:a16="http://schemas.microsoft.com/office/drawing/2014/main" id="{DCEB1E76-571F-A546-8674-87DA6457B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292367"/>
              </p:ext>
            </p:extLst>
          </p:nvPr>
        </p:nvGraphicFramePr>
        <p:xfrm>
          <a:off x="1503792" y="4461564"/>
          <a:ext cx="7992888" cy="2133971"/>
        </p:xfrm>
        <a:graphic>
          <a:graphicData uri="http://schemas.openxmlformats.org/drawingml/2006/table">
            <a:tbl>
              <a:tblPr/>
              <a:tblGrid>
                <a:gridCol w="3776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6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8071">
                <a:tc>
                  <a:txBody>
                    <a:bodyPr/>
                    <a:lstStyle/>
                    <a:p>
                      <a:r>
                        <a:rPr lang="es-CL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Al (g) → Al</a:t>
                      </a:r>
                      <a:r>
                        <a:rPr lang="es-CL" sz="2000" b="1" baseline="30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+ </a:t>
                      </a:r>
                      <a:r>
                        <a:rPr lang="es-CL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(g) + e-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I</a:t>
                      </a:r>
                      <a:r>
                        <a:rPr lang="es-CL" sz="2000" b="1" baseline="-25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</a:t>
                      </a:r>
                      <a:r>
                        <a:rPr lang="es-CL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 = 580 </a:t>
                      </a:r>
                      <a:r>
                        <a:rPr lang="es-CL" sz="20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kJ</a:t>
                      </a:r>
                      <a:r>
                        <a:rPr lang="es-CL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/mol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Al</a:t>
                      </a:r>
                      <a:r>
                        <a:rPr lang="it-IT" sz="2000" b="1" baseline="30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+ </a:t>
                      </a:r>
                      <a:r>
                        <a:rPr lang="it-IT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(g) </a:t>
                      </a:r>
                      <a:r>
                        <a:rPr lang="es-CL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→</a:t>
                      </a:r>
                      <a:r>
                        <a:rPr lang="it-IT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 Al</a:t>
                      </a:r>
                      <a:r>
                        <a:rPr lang="it-IT" sz="2000" b="1" baseline="30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2+ </a:t>
                      </a:r>
                      <a:r>
                        <a:rPr lang="it-IT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(g) + e-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I</a:t>
                      </a:r>
                      <a:r>
                        <a:rPr lang="es-CL" sz="2000" b="1" baseline="-25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lang="es-CL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 = 1815 </a:t>
                      </a:r>
                      <a:r>
                        <a:rPr lang="es-CL" sz="20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kJ</a:t>
                      </a:r>
                      <a:r>
                        <a:rPr lang="es-CL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/mol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Al</a:t>
                      </a:r>
                      <a:r>
                        <a:rPr lang="it-IT" sz="2000" b="1" baseline="30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2+ </a:t>
                      </a:r>
                      <a:r>
                        <a:rPr lang="it-IT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(g) </a:t>
                      </a:r>
                      <a:r>
                        <a:rPr lang="es-CL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→</a:t>
                      </a:r>
                      <a:r>
                        <a:rPr lang="it-IT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 Al</a:t>
                      </a:r>
                      <a:r>
                        <a:rPr lang="it-IT" sz="2000" b="1" baseline="30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3+ </a:t>
                      </a:r>
                      <a:r>
                        <a:rPr lang="it-IT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(g) + e-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I</a:t>
                      </a:r>
                      <a:r>
                        <a:rPr lang="es-CL" sz="2000" b="1" baseline="-25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  <a:r>
                        <a:rPr lang="es-CL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 = 2740 kJ/mol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Al</a:t>
                      </a:r>
                      <a:r>
                        <a:rPr lang="it-IT" sz="2000" b="1" baseline="30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3+ </a:t>
                      </a:r>
                      <a:r>
                        <a:rPr lang="it-IT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(g) </a:t>
                      </a:r>
                      <a:r>
                        <a:rPr lang="es-CL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→</a:t>
                      </a:r>
                      <a:r>
                        <a:rPr lang="it-IT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 Al</a:t>
                      </a:r>
                      <a:r>
                        <a:rPr lang="it-IT" sz="2000" b="1" baseline="30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4+ </a:t>
                      </a:r>
                      <a:r>
                        <a:rPr lang="it-IT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(g) + e-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I</a:t>
                      </a:r>
                      <a:r>
                        <a:rPr lang="es-CL" sz="2000" b="1" baseline="-25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</a:t>
                      </a:r>
                      <a:r>
                        <a:rPr lang="es-CL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 = 11600 </a:t>
                      </a:r>
                      <a:r>
                        <a:rPr lang="es-CL" sz="20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kJ</a:t>
                      </a:r>
                      <a:r>
                        <a:rPr lang="es-CL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/mol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5" descr="http://www.100ciaquimica.net/images/tabla/ima/d1.gif">
            <a:extLst>
              <a:ext uri="{FF2B5EF4-FFF2-40B4-BE49-F238E27FC236}">
                <a16:creationId xmlns:a16="http://schemas.microsoft.com/office/drawing/2014/main" id="{E9E99079-97F6-A543-964F-D5486C42B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55" y="262465"/>
            <a:ext cx="5123251" cy="38424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6450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8" name="2 CuadroTexto">
            <a:extLst>
              <a:ext uri="{FF2B5EF4-FFF2-40B4-BE49-F238E27FC236}">
                <a16:creationId xmlns:a16="http://schemas.microsoft.com/office/drawing/2014/main" id="{F6B2FC2C-73D6-994B-8918-ABF928959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130" y="5440479"/>
            <a:ext cx="7793378" cy="97719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Ordena los 63 elementos conocidos hasta ese entonces por masas atómicas crecientes</a:t>
            </a:r>
          </a:p>
        </p:txBody>
      </p:sp>
      <p:pic>
        <p:nvPicPr>
          <p:cNvPr id="7" name="Picture 2" descr="http://www.biografiasyvidas.com/biografia/m/fotos/mendeleiev.jpg">
            <a:extLst>
              <a:ext uri="{FF2B5EF4-FFF2-40B4-BE49-F238E27FC236}">
                <a16:creationId xmlns:a16="http://schemas.microsoft.com/office/drawing/2014/main" id="{44436864-6817-B547-8E12-60AD2AD12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7826" y="383244"/>
            <a:ext cx="3329765" cy="3045756"/>
          </a:xfrm>
          <a:prstGeom prst="rect">
            <a:avLst/>
          </a:prstGeom>
          <a:noFill/>
        </p:spPr>
      </p:pic>
      <p:sp>
        <p:nvSpPr>
          <p:cNvPr id="8" name="19 CuadroTexto">
            <a:extLst>
              <a:ext uri="{FF2B5EF4-FFF2-40B4-BE49-F238E27FC236}">
                <a16:creationId xmlns:a16="http://schemas.microsoft.com/office/drawing/2014/main" id="{57F132B8-B39C-CA4A-94AA-6DE9DE085A88}"/>
              </a:ext>
            </a:extLst>
          </p:cNvPr>
          <p:cNvSpPr txBox="1"/>
          <p:nvPr/>
        </p:nvSpPr>
        <p:spPr>
          <a:xfrm>
            <a:off x="1039278" y="3592026"/>
            <a:ext cx="1940724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D. </a:t>
            </a:r>
            <a:r>
              <a:rPr lang="es-CL" sz="2000" b="1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Mendeleiev</a:t>
            </a:r>
            <a:endParaRPr lang="es-CL"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(1834 -1907)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A6781EB-BC66-4573-B662-2A8E85671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088" y="1599225"/>
            <a:ext cx="4927389" cy="343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17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D465F77-C196-9844-B91E-E4011D72D68C}"/>
              </a:ext>
            </a:extLst>
          </p:cNvPr>
          <p:cNvSpPr txBox="1">
            <a:spLocks noChangeArrowheads="1"/>
          </p:cNvSpPr>
          <p:nvPr/>
        </p:nvSpPr>
        <p:spPr>
          <a:xfrm>
            <a:off x="1066800" y="256866"/>
            <a:ext cx="6817568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altLang="es-CL" sz="2800" b="1" dirty="0" err="1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Energia</a:t>
            </a:r>
            <a:r>
              <a:rPr lang="es-ES" altLang="es-CL" sz="2800" b="1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Ionización Sucesivas</a:t>
            </a:r>
          </a:p>
        </p:txBody>
      </p:sp>
      <p:pic>
        <p:nvPicPr>
          <p:cNvPr id="6" name="Picture 2" descr="siL48593_t08_05">
            <a:extLst>
              <a:ext uri="{FF2B5EF4-FFF2-40B4-BE49-F238E27FC236}">
                <a16:creationId xmlns:a16="http://schemas.microsoft.com/office/drawing/2014/main" id="{8E99252A-5AC8-5F4A-9AEE-3E489DC13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500" y="1686388"/>
            <a:ext cx="11557000" cy="44903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666685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41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44B20E0-3752-414A-883D-935C7E2A2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86" y="1048305"/>
            <a:ext cx="8907028" cy="47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4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FEB53D45-C204-7146-9231-AD4895A3C35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32951"/>
            <a:ext cx="9521794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altLang="es-CL" sz="28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Electroafinidad o Afinidad Electrónica (</a:t>
            </a:r>
            <a:r>
              <a:rPr lang="es-ES" altLang="es-CL" sz="2800" b="1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Ae</a:t>
            </a:r>
            <a:r>
              <a:rPr lang="es-ES" altLang="es-CL" sz="28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9840ECD-5B60-244C-A244-E1432649EF74}"/>
              </a:ext>
            </a:extLst>
          </p:cNvPr>
          <p:cNvSpPr txBox="1">
            <a:spLocks noChangeArrowheads="1"/>
          </p:cNvSpPr>
          <p:nvPr/>
        </p:nvSpPr>
        <p:spPr>
          <a:xfrm>
            <a:off x="101600" y="1297139"/>
            <a:ext cx="9318594" cy="4029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“Es la energía intercambiada cuando un átomo gaseoso captura un e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 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y forma un anión”.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Puede ser positiva o negativa aunque suele ser exotérmica. La 2ª AE</a:t>
            </a:r>
            <a:r>
              <a:rPr lang="es-ES_tradnl" alt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suele ser positiva. También la 1ª de los gases nobles y metales alcalinotérreos.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mayor en los halógenos (crece en valor absoluto hacia la derecha del S.P. y en un mismo grupo hacia arriba por aumentar Z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*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y disminuir el radio).</a:t>
            </a:r>
          </a:p>
        </p:txBody>
      </p:sp>
    </p:spTree>
    <p:extLst>
      <p:ext uri="{BB962C8B-B14F-4D97-AF65-F5344CB8AC3E}">
        <p14:creationId xmlns:p14="http://schemas.microsoft.com/office/powerpoint/2010/main" val="2353708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43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7" name="18 Rectángulo">
            <a:extLst>
              <a:ext uri="{FF2B5EF4-FFF2-40B4-BE49-F238E27FC236}">
                <a16:creationId xmlns:a16="http://schemas.microsoft.com/office/drawing/2014/main" id="{EEFC51EB-1EB9-494A-BB70-0DB156A2DFDE}"/>
              </a:ext>
            </a:extLst>
          </p:cNvPr>
          <p:cNvSpPr/>
          <p:nvPr/>
        </p:nvSpPr>
        <p:spPr>
          <a:xfrm>
            <a:off x="4887437" y="256863"/>
            <a:ext cx="4383563" cy="97719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2000" b="1" dirty="0">
                <a:solidFill>
                  <a:srgbClr val="0096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la energía “liberada” cuando un átomo capta un electrón</a:t>
            </a:r>
          </a:p>
        </p:txBody>
      </p:sp>
      <p:pic>
        <p:nvPicPr>
          <p:cNvPr id="10" name="Picture 2" descr="http://www7.uc.cl/sw_educ/qda1106/CAP2/2C/2C3/Images/Fig5_2C3.gif">
            <a:extLst>
              <a:ext uri="{FF2B5EF4-FFF2-40B4-BE49-F238E27FC236}">
                <a16:creationId xmlns:a16="http://schemas.microsoft.com/office/drawing/2014/main" id="{E3EEB25B-7EAE-3247-9E68-F7BE9C01A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t="5720"/>
          <a:stretch>
            <a:fillRect/>
          </a:stretch>
        </p:blipFill>
        <p:spPr bwMode="auto">
          <a:xfrm>
            <a:off x="159490" y="2459"/>
            <a:ext cx="4093368" cy="38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25 Rectángulo">
            <a:extLst>
              <a:ext uri="{FF2B5EF4-FFF2-40B4-BE49-F238E27FC236}">
                <a16:creationId xmlns:a16="http://schemas.microsoft.com/office/drawing/2014/main" id="{BFDBD182-D5F9-ED40-8315-D3974DF4F234}"/>
              </a:ext>
            </a:extLst>
          </p:cNvPr>
          <p:cNvSpPr/>
          <p:nvPr/>
        </p:nvSpPr>
        <p:spPr>
          <a:xfrm>
            <a:off x="5096316" y="1720150"/>
            <a:ext cx="6294653" cy="1900520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variación de afinidad electrónica dentro del sistema periódico es similar a la variación del potencial de ionización, aunque es mucho menos periódica. 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E3F4B0D-4256-4623-B036-1C5195472A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44" t="57303" r="20240" b="4684"/>
          <a:stretch/>
        </p:blipFill>
        <p:spPr>
          <a:xfrm>
            <a:off x="3637721" y="3859383"/>
            <a:ext cx="5982641" cy="268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53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44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19A64CE-7C79-4C22-A580-77EB65762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72" y="662142"/>
            <a:ext cx="8126198" cy="518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6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45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7271D15-3B1C-C34F-8622-99AFCB9FAA9D}"/>
              </a:ext>
            </a:extLst>
          </p:cNvPr>
          <p:cNvSpPr txBox="1">
            <a:spLocks noChangeArrowheads="1"/>
          </p:cNvSpPr>
          <p:nvPr/>
        </p:nvSpPr>
        <p:spPr>
          <a:xfrm>
            <a:off x="2195737" y="256866"/>
            <a:ext cx="607838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altLang="es-CL" sz="2800" b="1" dirty="0">
                <a:solidFill>
                  <a:schemeClr val="bg2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Electronegatividad (EN)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DAC8C57-ABA1-4620-B47E-C56B0E8B5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50" y="1260324"/>
            <a:ext cx="10954889" cy="500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54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46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5812AE57-DE50-F140-9560-7A48ABF05A13}"/>
              </a:ext>
            </a:extLst>
          </p:cNvPr>
          <p:cNvSpPr txBox="1">
            <a:spLocks noChangeArrowheads="1"/>
          </p:cNvSpPr>
          <p:nvPr/>
        </p:nvSpPr>
        <p:spPr>
          <a:xfrm>
            <a:off x="1943099" y="155266"/>
            <a:ext cx="6331017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altLang="es-CL" sz="2800" b="1" dirty="0">
                <a:solidFill>
                  <a:schemeClr val="bg2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Escala de Pauling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6D2E4C8-4975-324B-9ECA-F7A3AB11B62C}"/>
              </a:ext>
            </a:extLst>
          </p:cNvPr>
          <p:cNvSpPr/>
          <p:nvPr/>
        </p:nvSpPr>
        <p:spPr>
          <a:xfrm>
            <a:off x="268032" y="933364"/>
            <a:ext cx="9681152" cy="5566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1406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47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E679BEE2-218D-6444-9BC1-5C8823B69574}"/>
              </a:ext>
            </a:extLst>
          </p:cNvPr>
          <p:cNvSpPr txBox="1">
            <a:spLocks noChangeArrowheads="1"/>
          </p:cNvSpPr>
          <p:nvPr/>
        </p:nvSpPr>
        <p:spPr>
          <a:xfrm>
            <a:off x="2195737" y="256866"/>
            <a:ext cx="607838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altLang="es-CL" sz="2800" b="1" dirty="0">
                <a:solidFill>
                  <a:schemeClr val="bg2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Electronegatividad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787257E-C917-4567-A22F-0473D703B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49" y="1481162"/>
            <a:ext cx="6937514" cy="36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62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48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FEC7E928-3833-E24C-B2B6-75BD7731DDC4}"/>
              </a:ext>
            </a:extLst>
          </p:cNvPr>
          <p:cNvSpPr txBox="1">
            <a:spLocks noChangeArrowheads="1"/>
          </p:cNvSpPr>
          <p:nvPr/>
        </p:nvSpPr>
        <p:spPr>
          <a:xfrm>
            <a:off x="1214701" y="132951"/>
            <a:ext cx="7207317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alt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Resumen Propiedades Periódicas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6E9834B-A435-8F41-8A84-673A756D64E5}"/>
              </a:ext>
            </a:extLst>
          </p:cNvPr>
          <p:cNvSpPr/>
          <p:nvPr/>
        </p:nvSpPr>
        <p:spPr>
          <a:xfrm>
            <a:off x="715658" y="1004543"/>
            <a:ext cx="8205401" cy="5328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EDA7B7E-C9BD-4796-AF67-2FF183968BC2}"/>
              </a:ext>
            </a:extLst>
          </p:cNvPr>
          <p:cNvSpPr txBox="1"/>
          <p:nvPr/>
        </p:nvSpPr>
        <p:spPr>
          <a:xfrm>
            <a:off x="2332464" y="6263384"/>
            <a:ext cx="4745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solidFill>
                  <a:srgbClr val="0000FF"/>
                </a:solidFill>
              </a:rPr>
              <a:t>r catiónico </a:t>
            </a:r>
            <a:r>
              <a:rPr lang="es-CL" sz="2400" b="1" dirty="0">
                <a:solidFill>
                  <a:srgbClr val="FF0000"/>
                </a:solidFill>
              </a:rPr>
              <a:t>&lt;</a:t>
            </a:r>
            <a:r>
              <a:rPr lang="es-CL" sz="2400" dirty="0">
                <a:solidFill>
                  <a:srgbClr val="0000FF"/>
                </a:solidFill>
              </a:rPr>
              <a:t> r atómico </a:t>
            </a:r>
            <a:r>
              <a:rPr lang="es-CL" sz="2400" b="1" dirty="0">
                <a:solidFill>
                  <a:srgbClr val="FF0000"/>
                </a:solidFill>
              </a:rPr>
              <a:t>&lt;</a:t>
            </a:r>
            <a:r>
              <a:rPr lang="es-CL" sz="2400" dirty="0">
                <a:solidFill>
                  <a:srgbClr val="0000FF"/>
                </a:solidFill>
              </a:rPr>
              <a:t> r aniónico</a:t>
            </a:r>
          </a:p>
        </p:txBody>
      </p:sp>
    </p:spTree>
    <p:extLst>
      <p:ext uri="{BB962C8B-B14F-4D97-AF65-F5344CB8AC3E}">
        <p14:creationId xmlns:p14="http://schemas.microsoft.com/office/powerpoint/2010/main" val="694941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49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2027436" y="2931560"/>
            <a:ext cx="7780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Ejercicios</a:t>
            </a:r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 </a:t>
            </a:r>
          </a:p>
        </p:txBody>
      </p:sp>
      <p:grpSp>
        <p:nvGrpSpPr>
          <p:cNvPr id="4" name="Shape 257">
            <a:extLst>
              <a:ext uri="{FF2B5EF4-FFF2-40B4-BE49-F238E27FC236}">
                <a16:creationId xmlns:a16="http://schemas.microsoft.com/office/drawing/2014/main" id="{04B9F9FE-CAD3-B543-8CDF-E1698D657268}"/>
              </a:ext>
            </a:extLst>
          </p:cNvPr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5" name="Shape 258">
              <a:extLst>
                <a:ext uri="{FF2B5EF4-FFF2-40B4-BE49-F238E27FC236}">
                  <a16:creationId xmlns:a16="http://schemas.microsoft.com/office/drawing/2014/main" id="{3E8DF75F-16CC-044D-B3EB-21E22FDE5D7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Shape 259">
              <a:extLst>
                <a:ext uri="{FF2B5EF4-FFF2-40B4-BE49-F238E27FC236}">
                  <a16:creationId xmlns:a16="http://schemas.microsoft.com/office/drawing/2014/main" id="{00E51DBF-8113-B84A-A35D-3F18272B4179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Shape 260">
              <a:extLst>
                <a:ext uri="{FF2B5EF4-FFF2-40B4-BE49-F238E27FC236}">
                  <a16:creationId xmlns:a16="http://schemas.microsoft.com/office/drawing/2014/main" id="{05CBC384-9B02-6C47-A556-79B0CE94ACE9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261">
              <a:extLst>
                <a:ext uri="{FF2B5EF4-FFF2-40B4-BE49-F238E27FC236}">
                  <a16:creationId xmlns:a16="http://schemas.microsoft.com/office/drawing/2014/main" id="{7CB79486-E909-DD4B-8865-6C314698F68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262">
              <a:extLst>
                <a:ext uri="{FF2B5EF4-FFF2-40B4-BE49-F238E27FC236}">
                  <a16:creationId xmlns:a16="http://schemas.microsoft.com/office/drawing/2014/main" id="{BAF265E0-CBE6-4040-907F-05F1F377C216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263">
              <a:extLst>
                <a:ext uri="{FF2B5EF4-FFF2-40B4-BE49-F238E27FC236}">
                  <a16:creationId xmlns:a16="http://schemas.microsoft.com/office/drawing/2014/main" id="{86187FDB-D2A0-B342-A64D-09F3799BCEDF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264">
              <a:extLst>
                <a:ext uri="{FF2B5EF4-FFF2-40B4-BE49-F238E27FC236}">
                  <a16:creationId xmlns:a16="http://schemas.microsoft.com/office/drawing/2014/main" id="{82924474-FA90-8C42-A57C-5842FE291D36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Shape 265">
              <a:extLst>
                <a:ext uri="{FF2B5EF4-FFF2-40B4-BE49-F238E27FC236}">
                  <a16:creationId xmlns:a16="http://schemas.microsoft.com/office/drawing/2014/main" id="{D426B43C-121B-804D-A231-BA36FA3616A2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Shape 266">
              <a:extLst>
                <a:ext uri="{FF2B5EF4-FFF2-40B4-BE49-F238E27FC236}">
                  <a16:creationId xmlns:a16="http://schemas.microsoft.com/office/drawing/2014/main" id="{00D2FF67-53FB-234F-B3A8-8CFDF5C33ECF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Shape 267">
              <a:extLst>
                <a:ext uri="{FF2B5EF4-FFF2-40B4-BE49-F238E27FC236}">
                  <a16:creationId xmlns:a16="http://schemas.microsoft.com/office/drawing/2014/main" id="{3F48E860-50C8-9B4E-B0BD-C55D0C2FE270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Shape 268">
              <a:extLst>
                <a:ext uri="{FF2B5EF4-FFF2-40B4-BE49-F238E27FC236}">
                  <a16:creationId xmlns:a16="http://schemas.microsoft.com/office/drawing/2014/main" id="{AC1A6B39-DB16-724E-A189-8011253BEA2F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99CD3962-A5A0-C64A-8119-D3E86C56A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706" y="135466"/>
            <a:ext cx="2116765" cy="10583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EDF3DE1-6E33-5E45-ACB1-8B57259C40A1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4. Tabla Periódica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25EB15A-61D3-1043-BB9E-729A71D56244}"/>
              </a:ext>
            </a:extLst>
          </p:cNvPr>
          <p:cNvSpPr txBox="1"/>
          <p:nvPr/>
        </p:nvSpPr>
        <p:spPr>
          <a:xfrm>
            <a:off x="399772" y="317313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3604320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23" name="object 6">
            <a:extLst>
              <a:ext uri="{FF2B5EF4-FFF2-40B4-BE49-F238E27FC236}">
                <a16:creationId xmlns:a16="http://schemas.microsoft.com/office/drawing/2014/main" id="{8B02DCA8-37B0-D140-B016-573F59260E9E}"/>
              </a:ext>
            </a:extLst>
          </p:cNvPr>
          <p:cNvSpPr txBox="1"/>
          <p:nvPr/>
        </p:nvSpPr>
        <p:spPr>
          <a:xfrm>
            <a:off x="3441700" y="1364181"/>
            <a:ext cx="5905500" cy="15796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  <a:spcBef>
                <a:spcPts val="1453"/>
              </a:spcBef>
            </a:pPr>
            <a:r>
              <a:rPr lang="es-C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1913 Moseley ordenó los elementos de la tabla periódica usando como criterio de clasificación el número atómico. </a:t>
            </a:r>
          </a:p>
        </p:txBody>
      </p:sp>
      <p:sp>
        <p:nvSpPr>
          <p:cNvPr id="28" name="15 Rectángulo">
            <a:extLst>
              <a:ext uri="{FF2B5EF4-FFF2-40B4-BE49-F238E27FC236}">
                <a16:creationId xmlns:a16="http://schemas.microsoft.com/office/drawing/2014/main" id="{00C5121A-93B2-AB4F-BE8D-B96F24E674D8}"/>
              </a:ext>
            </a:extLst>
          </p:cNvPr>
          <p:cNvSpPr/>
          <p:nvPr/>
        </p:nvSpPr>
        <p:spPr>
          <a:xfrm>
            <a:off x="1430358" y="193259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Tabla Periodica Actual</a:t>
            </a:r>
          </a:p>
        </p:txBody>
      </p:sp>
      <p:pic>
        <p:nvPicPr>
          <p:cNvPr id="34" name="Picture 2" descr="http://upload.wikimedia.org/wikipedia/commons/thumb/d/dd/Henry_Moseley.jpg/250px-Henry_Moseley.jpg">
            <a:extLst>
              <a:ext uri="{FF2B5EF4-FFF2-40B4-BE49-F238E27FC236}">
                <a16:creationId xmlns:a16="http://schemas.microsoft.com/office/drawing/2014/main" id="{ECDAB770-438B-CD42-92F3-59EE285BE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732" y="1082831"/>
            <a:ext cx="2947967" cy="4398367"/>
          </a:xfrm>
          <a:prstGeom prst="rect">
            <a:avLst/>
          </a:prstGeom>
          <a:noFill/>
        </p:spPr>
      </p:pic>
      <p:sp>
        <p:nvSpPr>
          <p:cNvPr id="35" name="26 CuadroTexto">
            <a:extLst>
              <a:ext uri="{FF2B5EF4-FFF2-40B4-BE49-F238E27FC236}">
                <a16:creationId xmlns:a16="http://schemas.microsoft.com/office/drawing/2014/main" id="{28E052D7-D3FB-F84C-A347-F494244813E9}"/>
              </a:ext>
            </a:extLst>
          </p:cNvPr>
          <p:cNvSpPr txBox="1"/>
          <p:nvPr/>
        </p:nvSpPr>
        <p:spPr>
          <a:xfrm>
            <a:off x="744539" y="5372100"/>
            <a:ext cx="1938351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H. </a:t>
            </a:r>
            <a:r>
              <a:rPr lang="es-CL" sz="2000" b="1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Moseley</a:t>
            </a:r>
            <a:endParaRPr lang="es-CL"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(1887 – 1925)</a:t>
            </a: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0BEB1763-E513-1841-AB0C-D0CBAD2E7EF0}"/>
              </a:ext>
            </a:extLst>
          </p:cNvPr>
          <p:cNvSpPr txBox="1"/>
          <p:nvPr/>
        </p:nvSpPr>
        <p:spPr>
          <a:xfrm>
            <a:off x="3441700" y="3429000"/>
            <a:ext cx="6375400" cy="1943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  <a:spcBef>
                <a:spcPts val="1453"/>
              </a:spcBef>
            </a:pPr>
            <a:r>
              <a:rPr lang="es-C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Enunció la “ley periódica”: "Si los elementos se colocan según aumente su número atómico, se observa una variación periódica de sus propiedades físicas y químicas". </a:t>
            </a:r>
          </a:p>
          <a:p>
            <a:pPr algn="just">
              <a:lnSpc>
                <a:spcPct val="95825"/>
              </a:lnSpc>
              <a:spcBef>
                <a:spcPts val="1453"/>
              </a:spcBef>
            </a:pPr>
            <a:endParaRPr lang="es-CL" sz="2000" spc="-4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4678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50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38" y="245730"/>
            <a:ext cx="8991799" cy="291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4.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Dados los elementos A y B  de números atómicos 19 y 35 respectivamente: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a) Establezca la configuración electrónica de cada uno.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b) Indique su posición en el sistema periódico.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c) Compare tres propiedades periódicas de ambos elementos.</a:t>
            </a: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37468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51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38" y="245730"/>
            <a:ext cx="8991799" cy="5932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.-   </a:t>
            </a:r>
            <a:r>
              <a:rPr lang="es-CL" altLang="es-CL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Respuestas 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a)   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 (Z=19):1s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2s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4s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b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B (Z= 35): 1s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2s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3s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10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b) </a:t>
            </a:r>
            <a:endParaRPr lang="es-CL" altLang="es-CL"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A (4s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       Grupo 1 (alcalinos)	         Periodo 4</a:t>
            </a:r>
            <a:b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B  (4s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  Grupo 17 (halógenos)     Periodo 4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buNone/>
            </a:pPr>
            <a:r>
              <a:rPr lang="es-CL" alt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c)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Al estar en el mismo periodo sólo hay que ver la variación de izquierda a derecha:</a:t>
            </a:r>
          </a:p>
          <a:p>
            <a:pPr marL="779463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radio atómico : A &gt; B (el radio disminuye hacia la derecha)</a:t>
            </a:r>
          </a:p>
          <a:p>
            <a:pPr marL="779463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EI: A &lt; B  (la EI aumenta hacia la derecha)</a:t>
            </a:r>
          </a:p>
          <a:p>
            <a:pPr marL="779463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EN: A &lt; B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(la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EN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aumenta hacia la derecha)</a:t>
            </a: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9679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52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642" y="483406"/>
            <a:ext cx="9517262" cy="5686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.-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Según el siguiente grupo de elementos: Ba; Ga; F; es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correcto afirmar</a:t>
            </a:r>
            <a:r>
              <a:rPr lang="es-CL" altLang="es-CL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que el orden de: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I.	Menor a mayor energía de ionización es        F &lt; Ga &lt; Ba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II.	Menor a mayor electronegatividad es            Ba &lt; Ga &lt; F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III.	Menor a mayor radio atómico es 		 F &lt; Ga &lt; Ba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Solo I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Solo II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Solo III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 y II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II y III</a:t>
            </a: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070530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53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184" y="170415"/>
            <a:ext cx="9194216" cy="6517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6.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elementos A y B tienen un número atómico de </a:t>
            </a:r>
            <a:r>
              <a:rPr lang="es-CL" altLang="es-CL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15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y </a:t>
            </a:r>
            <a:r>
              <a:rPr lang="es-CL" altLang="es-CL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11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respectivamente, por lo tanto, se puede afirmar que: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I.  Pertenecen a los grupos V-A y I-A del sistema periódico, respectivamente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II.     A es un metal y B es un no metal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III.    Ambos pertenecen al periodo 4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IV.    A genera un anión y B un catión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 y II 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 y IV 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II y III 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I, II y III 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I, III y IV</a:t>
            </a: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84972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54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178" y="312737"/>
            <a:ext cx="8991799" cy="5686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7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.-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 puede afirmar que el ión 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2- 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tiene: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514350" indent="-514350" algn="just">
              <a:lnSpc>
                <a:spcPct val="150000"/>
              </a:lnSpc>
              <a:spcBef>
                <a:spcPct val="0"/>
              </a:spcBef>
              <a:buFont typeface="+mj-lt"/>
              <a:buAutoNum type="romanUcPeriod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número de electrones igual a Z.</a:t>
            </a:r>
          </a:p>
          <a:p>
            <a:pPr marL="514350" indent="-514350" algn="just">
              <a:lnSpc>
                <a:spcPct val="150000"/>
              </a:lnSpc>
              <a:spcBef>
                <a:spcPct val="0"/>
              </a:spcBef>
              <a:buFont typeface="+mj-lt"/>
              <a:buAutoNum type="romanUcPeriod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Dos electrones más que el número de protones.</a:t>
            </a:r>
          </a:p>
          <a:p>
            <a:pPr marL="514350" indent="-514350" algn="just">
              <a:lnSpc>
                <a:spcPct val="150000"/>
              </a:lnSpc>
              <a:spcBef>
                <a:spcPct val="0"/>
              </a:spcBef>
              <a:buFont typeface="+mj-lt"/>
              <a:buAutoNum type="romanUcPeriod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Un radio atómico mayor que el del átomo neutro. </a:t>
            </a:r>
          </a:p>
          <a:p>
            <a:pPr marL="514350" indent="-514350" algn="just">
              <a:lnSpc>
                <a:spcPct val="150000"/>
              </a:lnSpc>
              <a:spcBef>
                <a:spcPct val="0"/>
              </a:spcBef>
              <a:buFont typeface="+mj-lt"/>
              <a:buAutoNum type="romanUcPeriod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configuración electrónica del Argón.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 y II 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 y III 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II y III 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I, II y III 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II, III y IV</a:t>
            </a: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1BF6F03-1D73-0847-AB71-33140EA8C016}"/>
              </a:ext>
            </a:extLst>
          </p:cNvPr>
          <p:cNvSpPr txBox="1"/>
          <p:nvPr/>
        </p:nvSpPr>
        <p:spPr>
          <a:xfrm>
            <a:off x="1729946" y="2323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20282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55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38" y="245730"/>
            <a:ext cx="8991799" cy="199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8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.-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las siguientes figuras, el sentido de las flechas representa un aumento de una propiedad periódica. ¿Cuál opción contiene las propiedades periódicas que varían de acuerdo al esquema correspondiente a cada columna?</a:t>
            </a: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1BF6F03-1D73-0847-AB71-33140EA8C016}"/>
              </a:ext>
            </a:extLst>
          </p:cNvPr>
          <p:cNvSpPr txBox="1"/>
          <p:nvPr/>
        </p:nvSpPr>
        <p:spPr>
          <a:xfrm>
            <a:off x="1729946" y="2323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DE82E3B-5FAA-B04F-A971-10A7D839E09B}"/>
              </a:ext>
            </a:extLst>
          </p:cNvPr>
          <p:cNvSpPr txBox="1"/>
          <p:nvPr/>
        </p:nvSpPr>
        <p:spPr>
          <a:xfrm>
            <a:off x="2940908" y="22242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pic>
        <p:nvPicPr>
          <p:cNvPr id="12" name="16 Imagen">
            <a:extLst>
              <a:ext uri="{FF2B5EF4-FFF2-40B4-BE49-F238E27FC236}">
                <a16:creationId xmlns:a16="http://schemas.microsoft.com/office/drawing/2014/main" id="{E726DA3E-125A-754F-AB70-30DF4AE897B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78" y="2524881"/>
            <a:ext cx="5954022" cy="38082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22653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56</a:t>
            </a:fld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6684" y="1426351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59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6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3" name="15 Rectángulo">
            <a:extLst>
              <a:ext uri="{FF2B5EF4-FFF2-40B4-BE49-F238E27FC236}">
                <a16:creationId xmlns:a16="http://schemas.microsoft.com/office/drawing/2014/main" id="{B08B818D-38BC-E94B-A0C1-998BFFF5E2A5}"/>
              </a:ext>
            </a:extLst>
          </p:cNvPr>
          <p:cNvSpPr/>
          <p:nvPr/>
        </p:nvSpPr>
        <p:spPr>
          <a:xfrm>
            <a:off x="1433725" y="122232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Tabla Periodica</a:t>
            </a:r>
          </a:p>
        </p:txBody>
      </p:sp>
      <p:sp>
        <p:nvSpPr>
          <p:cNvPr id="34" name="object 6">
            <a:extLst>
              <a:ext uri="{FF2B5EF4-FFF2-40B4-BE49-F238E27FC236}">
                <a16:creationId xmlns:a16="http://schemas.microsoft.com/office/drawing/2014/main" id="{EE4088CF-5D68-1443-99A5-21F11D030376}"/>
              </a:ext>
            </a:extLst>
          </p:cNvPr>
          <p:cNvSpPr txBox="1"/>
          <p:nvPr/>
        </p:nvSpPr>
        <p:spPr>
          <a:xfrm>
            <a:off x="273955" y="1784194"/>
            <a:ext cx="9300030" cy="9596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  <a:spcBef>
                <a:spcPts val="1453"/>
              </a:spcBef>
            </a:pPr>
            <a:r>
              <a:rPr lang="es-CL" sz="2000" b="1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Enunció: </a:t>
            </a:r>
            <a:r>
              <a:rPr lang="es-C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“Las propiedades físicas y químicas de los elementos son funciones periódicas de los números atómicos”. </a:t>
            </a:r>
          </a:p>
        </p:txBody>
      </p:sp>
      <p:pic>
        <p:nvPicPr>
          <p:cNvPr id="35" name="Picture 4" descr="Tabla Periódica">
            <a:extLst>
              <a:ext uri="{FF2B5EF4-FFF2-40B4-BE49-F238E27FC236}">
                <a16:creationId xmlns:a16="http://schemas.microsoft.com/office/drawing/2014/main" id="{D2E105E9-E372-B349-B40B-736DCFCF8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t="3342"/>
          <a:stretch>
            <a:fillRect/>
          </a:stretch>
        </p:blipFill>
        <p:spPr bwMode="auto">
          <a:xfrm>
            <a:off x="2074356" y="2680583"/>
            <a:ext cx="6016096" cy="4025005"/>
          </a:xfrm>
          <a:prstGeom prst="rect">
            <a:avLst/>
          </a:prstGeom>
          <a:noFill/>
        </p:spPr>
      </p:pic>
      <p:sp>
        <p:nvSpPr>
          <p:cNvPr id="37" name="19 Rectángulo">
            <a:extLst>
              <a:ext uri="{FF2B5EF4-FFF2-40B4-BE49-F238E27FC236}">
                <a16:creationId xmlns:a16="http://schemas.microsoft.com/office/drawing/2014/main" id="{E31A8F79-CF3E-0746-A13B-5E764F2A6084}"/>
              </a:ext>
            </a:extLst>
          </p:cNvPr>
          <p:cNvSpPr/>
          <p:nvPr/>
        </p:nvSpPr>
        <p:spPr>
          <a:xfrm>
            <a:off x="351970" y="993265"/>
            <a:ext cx="4572000" cy="515526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1913 Ley </a:t>
            </a:r>
            <a:r>
              <a:rPr lang="es-C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periódica</a:t>
            </a:r>
            <a:r>
              <a:rPr lang="es-CL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</a:t>
            </a:r>
            <a:r>
              <a:rPr lang="es-CL" sz="2000" b="1" dirty="0" err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Moseley</a:t>
            </a:r>
            <a:endParaRPr lang="es-CL" sz="2000" b="1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8" name="20 Rectángulo">
            <a:extLst>
              <a:ext uri="{FF2B5EF4-FFF2-40B4-BE49-F238E27FC236}">
                <a16:creationId xmlns:a16="http://schemas.microsoft.com/office/drawing/2014/main" id="{9A6DA23A-1C29-2544-87BA-C2F58CA15741}"/>
              </a:ext>
            </a:extLst>
          </p:cNvPr>
          <p:cNvSpPr/>
          <p:nvPr/>
        </p:nvSpPr>
        <p:spPr>
          <a:xfrm>
            <a:off x="5340501" y="1083435"/>
            <a:ext cx="4056856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Orden por número atómico</a:t>
            </a:r>
          </a:p>
        </p:txBody>
      </p:sp>
    </p:spTree>
    <p:extLst>
      <p:ext uri="{BB962C8B-B14F-4D97-AF65-F5344CB8AC3E}">
        <p14:creationId xmlns:p14="http://schemas.microsoft.com/office/powerpoint/2010/main" val="1988200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2EB235E3-67CF-45E3-94DB-88DF7B778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5587" y="263255"/>
            <a:ext cx="72203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altLang="es-CL" sz="2800" b="1" i="0" u="none" strike="noStrike" kern="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¿Cuándo se descubrieron los elementos?</a:t>
            </a: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77BE97C5-07FB-49BD-B29D-CB52F5EB9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6"/>
          <a:stretch/>
        </p:blipFill>
        <p:spPr bwMode="auto">
          <a:xfrm>
            <a:off x="0" y="1237830"/>
            <a:ext cx="9429750" cy="5095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102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8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82D8299-BF19-3F47-AD90-95E0DB4F0FCA}"/>
              </a:ext>
            </a:extLst>
          </p:cNvPr>
          <p:cNvSpPr txBox="1"/>
          <p:nvPr/>
        </p:nvSpPr>
        <p:spPr>
          <a:xfrm>
            <a:off x="231157" y="259902"/>
            <a:ext cx="8844024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Distribución de los Elementos en la Tabla Periódica</a:t>
            </a: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9BCCADD1-DEFE-D542-8E3A-39C4DE741480}"/>
              </a:ext>
            </a:extLst>
          </p:cNvPr>
          <p:cNvSpPr txBox="1">
            <a:spLocks noChangeArrowheads="1"/>
          </p:cNvSpPr>
          <p:nvPr/>
        </p:nvSpPr>
        <p:spPr>
          <a:xfrm>
            <a:off x="3843164" y="1353607"/>
            <a:ext cx="5334000" cy="504000"/>
          </a:xfrm>
          <a:prstGeom prst="rect">
            <a:avLst/>
          </a:prstGeom>
          <a:ln w="28575">
            <a:noFill/>
          </a:ln>
        </p:spPr>
        <p:txBody>
          <a:bodyPr anchor="ctr"/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tabLst/>
              <a:defRPr/>
            </a:pPr>
            <a:r>
              <a:rPr kumimoji="0" lang="es-ES_tradnl" sz="20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En 7 filas denominadas (periodos).</a:t>
            </a: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97FFB6DA-832F-7A4F-89A4-C5CC7BAE967F}"/>
              </a:ext>
            </a:extLst>
          </p:cNvPr>
          <p:cNvSpPr txBox="1">
            <a:spLocks noChangeArrowheads="1"/>
          </p:cNvSpPr>
          <p:nvPr/>
        </p:nvSpPr>
        <p:spPr>
          <a:xfrm>
            <a:off x="3670300" y="2444720"/>
            <a:ext cx="6037188" cy="1008000"/>
          </a:xfrm>
          <a:prstGeom prst="rect">
            <a:avLst/>
          </a:prstGeom>
          <a:ln w="28575">
            <a:noFill/>
          </a:ln>
        </p:spPr>
        <p:txBody>
          <a:bodyPr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tabLst/>
              <a:defRPr/>
            </a:pPr>
            <a:r>
              <a:rPr kumimoji="0" lang="es-ES_tradnl" sz="20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En 18 columnas o familias, las cuales se ordenan en grupos; 8 grupos A y 10 grupos B.</a:t>
            </a:r>
          </a:p>
        </p:txBody>
      </p:sp>
      <p:pic>
        <p:nvPicPr>
          <p:cNvPr id="26" name="Picture 2" descr="http://www.portalhuarpe.com.ar/medhime20/Nuevos%20OA/Quimica%20Gomez/imagenes/grupos.jpg">
            <a:extLst>
              <a:ext uri="{FF2B5EF4-FFF2-40B4-BE49-F238E27FC236}">
                <a16:creationId xmlns:a16="http://schemas.microsoft.com/office/drawing/2014/main" id="{275D0857-1434-1F4D-8689-6A08FBDB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1586" y="1222442"/>
            <a:ext cx="3278714" cy="2511358"/>
          </a:xfrm>
          <a:prstGeom prst="rect">
            <a:avLst/>
          </a:prstGeom>
          <a:noFill/>
        </p:spPr>
      </p:pic>
      <p:sp>
        <p:nvSpPr>
          <p:cNvPr id="27" name="39 Rectángulo">
            <a:extLst>
              <a:ext uri="{FF2B5EF4-FFF2-40B4-BE49-F238E27FC236}">
                <a16:creationId xmlns:a16="http://schemas.microsoft.com/office/drawing/2014/main" id="{BD675CFC-08CB-204B-9499-21D1E7F9F1EF}"/>
              </a:ext>
            </a:extLst>
          </p:cNvPr>
          <p:cNvSpPr/>
          <p:nvPr/>
        </p:nvSpPr>
        <p:spPr>
          <a:xfrm>
            <a:off x="467544" y="3992776"/>
            <a:ext cx="3600400" cy="46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GRUPOS Y PERIODOS</a:t>
            </a:r>
          </a:p>
        </p:txBody>
      </p:sp>
      <p:sp>
        <p:nvSpPr>
          <p:cNvPr id="28" name="40 Cheurón">
            <a:extLst>
              <a:ext uri="{FF2B5EF4-FFF2-40B4-BE49-F238E27FC236}">
                <a16:creationId xmlns:a16="http://schemas.microsoft.com/office/drawing/2014/main" id="{1441B654-003A-C940-AF77-F8DCA7083ADE}"/>
              </a:ext>
            </a:extLst>
          </p:cNvPr>
          <p:cNvSpPr/>
          <p:nvPr/>
        </p:nvSpPr>
        <p:spPr>
          <a:xfrm>
            <a:off x="4518315" y="4028728"/>
            <a:ext cx="269709" cy="377669"/>
          </a:xfrm>
          <a:prstGeom prst="chevron">
            <a:avLst/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CL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41 Rectángulo">
            <a:extLst>
              <a:ext uri="{FF2B5EF4-FFF2-40B4-BE49-F238E27FC236}">
                <a16:creationId xmlns:a16="http://schemas.microsoft.com/office/drawing/2014/main" id="{4901433C-4F9E-1044-94FF-7742C09F4AF0}"/>
              </a:ext>
            </a:extLst>
          </p:cNvPr>
          <p:cNvSpPr/>
          <p:nvPr/>
        </p:nvSpPr>
        <p:spPr>
          <a:xfrm>
            <a:off x="5076056" y="3992776"/>
            <a:ext cx="3600400" cy="468000"/>
          </a:xfrm>
          <a:prstGeom prst="rect">
            <a:avLst/>
          </a:prstGeom>
          <a:solidFill>
            <a:srgbClr val="FF9300"/>
          </a:solidFill>
          <a:ln>
            <a:solidFill>
              <a:srgbClr val="FF9933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Configuración electrónica</a:t>
            </a:r>
          </a:p>
        </p:txBody>
      </p:sp>
      <p:sp>
        <p:nvSpPr>
          <p:cNvPr id="30" name="43 Rectángulo">
            <a:extLst>
              <a:ext uri="{FF2B5EF4-FFF2-40B4-BE49-F238E27FC236}">
                <a16:creationId xmlns:a16="http://schemas.microsoft.com/office/drawing/2014/main" id="{7C60E0ED-412E-434C-B5A1-E4E39BCD9952}"/>
              </a:ext>
            </a:extLst>
          </p:cNvPr>
          <p:cNvSpPr/>
          <p:nvPr/>
        </p:nvSpPr>
        <p:spPr>
          <a:xfrm>
            <a:off x="467544" y="4676800"/>
            <a:ext cx="8371656" cy="180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1" name="44 Flecha derecha">
            <a:extLst>
              <a:ext uri="{FF2B5EF4-FFF2-40B4-BE49-F238E27FC236}">
                <a16:creationId xmlns:a16="http://schemas.microsoft.com/office/drawing/2014/main" id="{1DA61137-6D03-6B48-8745-0791D11B87AF}"/>
              </a:ext>
            </a:extLst>
          </p:cNvPr>
          <p:cNvSpPr/>
          <p:nvPr/>
        </p:nvSpPr>
        <p:spPr>
          <a:xfrm>
            <a:off x="4165848" y="4820816"/>
            <a:ext cx="838200" cy="457200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2" name="45 Rectángulo">
            <a:extLst>
              <a:ext uri="{FF2B5EF4-FFF2-40B4-BE49-F238E27FC236}">
                <a16:creationId xmlns:a16="http://schemas.microsoft.com/office/drawing/2014/main" id="{159837B2-9998-F445-A77D-6F2485B864BA}"/>
              </a:ext>
            </a:extLst>
          </p:cNvPr>
          <p:cNvSpPr/>
          <p:nvPr/>
        </p:nvSpPr>
        <p:spPr>
          <a:xfrm>
            <a:off x="5292080" y="4892824"/>
            <a:ext cx="3168352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Electrones de valencia</a:t>
            </a:r>
          </a:p>
        </p:txBody>
      </p:sp>
      <p:sp>
        <p:nvSpPr>
          <p:cNvPr id="33" name="46 Rectángulo">
            <a:extLst>
              <a:ext uri="{FF2B5EF4-FFF2-40B4-BE49-F238E27FC236}">
                <a16:creationId xmlns:a16="http://schemas.microsoft.com/office/drawing/2014/main" id="{44462BAB-F663-1944-ACA8-A7E365CEFEC3}"/>
              </a:ext>
            </a:extLst>
          </p:cNvPr>
          <p:cNvSpPr/>
          <p:nvPr/>
        </p:nvSpPr>
        <p:spPr>
          <a:xfrm>
            <a:off x="5292080" y="5612904"/>
            <a:ext cx="3168352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Número cuántico principal o último nivel energético</a:t>
            </a:r>
          </a:p>
        </p:txBody>
      </p:sp>
      <p:sp>
        <p:nvSpPr>
          <p:cNvPr id="34" name="47 Flecha derecha">
            <a:extLst>
              <a:ext uri="{FF2B5EF4-FFF2-40B4-BE49-F238E27FC236}">
                <a16:creationId xmlns:a16="http://schemas.microsoft.com/office/drawing/2014/main" id="{B40645BC-18C7-1F42-A296-E7D2D2928311}"/>
              </a:ext>
            </a:extLst>
          </p:cNvPr>
          <p:cNvSpPr/>
          <p:nvPr/>
        </p:nvSpPr>
        <p:spPr>
          <a:xfrm>
            <a:off x="4139952" y="5731768"/>
            <a:ext cx="838200" cy="457200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5" name="48 Rectángulo">
            <a:extLst>
              <a:ext uri="{FF2B5EF4-FFF2-40B4-BE49-F238E27FC236}">
                <a16:creationId xmlns:a16="http://schemas.microsoft.com/office/drawing/2014/main" id="{148DFB39-5B7F-D84C-ACAA-8B2306946A1B}"/>
              </a:ext>
            </a:extLst>
          </p:cNvPr>
          <p:cNvSpPr/>
          <p:nvPr/>
        </p:nvSpPr>
        <p:spPr>
          <a:xfrm>
            <a:off x="899592" y="4892824"/>
            <a:ext cx="288032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GRUPOS</a:t>
            </a:r>
          </a:p>
        </p:txBody>
      </p:sp>
      <p:sp>
        <p:nvSpPr>
          <p:cNvPr id="36" name="49 Rectángulo">
            <a:extLst>
              <a:ext uri="{FF2B5EF4-FFF2-40B4-BE49-F238E27FC236}">
                <a16:creationId xmlns:a16="http://schemas.microsoft.com/office/drawing/2014/main" id="{D59F162E-489D-CD48-9D47-FA3E88B6AFC1}"/>
              </a:ext>
            </a:extLst>
          </p:cNvPr>
          <p:cNvSpPr/>
          <p:nvPr/>
        </p:nvSpPr>
        <p:spPr>
          <a:xfrm>
            <a:off x="899592" y="5747628"/>
            <a:ext cx="288032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PERIODOS</a:t>
            </a:r>
          </a:p>
        </p:txBody>
      </p:sp>
    </p:spTree>
    <p:extLst>
      <p:ext uri="{BB962C8B-B14F-4D97-AF65-F5344CB8AC3E}">
        <p14:creationId xmlns:p14="http://schemas.microsoft.com/office/powerpoint/2010/main" val="2280976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D488FF0C-0F59-4724-9247-2D9A8C621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282" y="152412"/>
            <a:ext cx="67649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s-CL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</a:rPr>
              <a:t>CLASIFICACIÓN DE LOS ELEMENTOS</a:t>
            </a:r>
          </a:p>
        </p:txBody>
      </p:sp>
      <p:pic>
        <p:nvPicPr>
          <p:cNvPr id="9" name="Imagen 8" descr="Imagen que contiene gabinete&#10;&#10;Descripción generada automáticamente">
            <a:extLst>
              <a:ext uri="{FF2B5EF4-FFF2-40B4-BE49-F238E27FC236}">
                <a16:creationId xmlns:a16="http://schemas.microsoft.com/office/drawing/2014/main" id="{9B1ED994-3D97-4C8A-B044-2A7F9769E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4" y="977326"/>
            <a:ext cx="9274644" cy="525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33129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8116</TotalTime>
  <Words>2214</Words>
  <Application>Microsoft Office PowerPoint</Application>
  <PresentationFormat>Panorámica</PresentationFormat>
  <Paragraphs>326</Paragraphs>
  <Slides>56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65" baseType="lpstr">
      <vt:lpstr>Arial</vt:lpstr>
      <vt:lpstr>Calibri</vt:lpstr>
      <vt:lpstr>Calibri Light</vt:lpstr>
      <vt:lpstr>Courier New</vt:lpstr>
      <vt:lpstr>Karla</vt:lpstr>
      <vt:lpstr>Lucida Sans Unicode</vt:lpstr>
      <vt:lpstr>Wingdings</vt:lpstr>
      <vt:lpstr>1_Tema de Office</vt:lpstr>
      <vt:lpstr>Equation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Química General Ingeniería</dc:title>
  <dc:subject/>
  <dc:creator>Marlen Gutierrez Cutino</dc:creator>
  <cp:keywords/>
  <dc:description/>
  <cp:lastModifiedBy>Patricio Hermosilla Ibáñez</cp:lastModifiedBy>
  <cp:revision>284</cp:revision>
  <dcterms:created xsi:type="dcterms:W3CDTF">2020-03-19T23:47:38Z</dcterms:created>
  <dcterms:modified xsi:type="dcterms:W3CDTF">2020-10-30T12:04:55Z</dcterms:modified>
  <cp:category/>
</cp:coreProperties>
</file>